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7C8270DB.xml" ContentType="application/vnd.ms-powerpoint.comments+xml"/>
  <Override PartName="/ppt/notesSlides/notesSlide3.xml" ContentType="application/vnd.openxmlformats-officedocument.presentationml.notesSlide+xml"/>
  <Override PartName="/ppt/comments/modernComment_102_72644393.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3_29C1D71B.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9_30337FB7.xml" ContentType="application/vnd.ms-powerpoint.comments+xml"/>
  <Override PartName="/ppt/notesSlides/notesSlide8.xml" ContentType="application/vnd.openxmlformats-officedocument.presentationml.notesSlide+xml"/>
  <Override PartName="/ppt/comments/modernComment_10F_1E0476E2.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E_58406541.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75" r:id="rId5"/>
    <p:sldId id="259" r:id="rId6"/>
    <p:sldId id="274" r:id="rId7"/>
    <p:sldId id="265" r:id="rId8"/>
    <p:sldId id="271" r:id="rId9"/>
    <p:sldId id="266" r:id="rId10"/>
    <p:sldId id="268" r:id="rId11"/>
    <p:sldId id="270" r:id="rId12"/>
    <p:sldId id="262" r:id="rId13"/>
    <p:sldId id="272" r:id="rId14"/>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6569D1-7C9B-45F3-A50A-E2F7A78FD606}">
          <p14:sldIdLst>
            <p14:sldId id="256"/>
          </p14:sldIdLst>
        </p14:section>
        <p14:section name="Introduction" id="{6A0CD70A-F1B2-46F4-BD7D-C8E5ADEBABD9}">
          <p14:sldIdLst>
            <p14:sldId id="257"/>
          </p14:sldIdLst>
        </p14:section>
        <p14:section name="Repulsive Field Generation" id="{A9D3F8A9-D17A-42CE-9E57-7693F12E4F31}">
          <p14:sldIdLst>
            <p14:sldId id="258"/>
            <p14:sldId id="275"/>
            <p14:sldId id="259"/>
            <p14:sldId id="274"/>
          </p14:sldIdLst>
        </p14:section>
        <p14:section name="Simulation Experiments" id="{D419262B-BE02-4C5F-B03D-42459FA42447}">
          <p14:sldIdLst>
            <p14:sldId id="265"/>
            <p14:sldId id="271"/>
            <p14:sldId id="266"/>
            <p14:sldId id="268"/>
          </p14:sldIdLst>
        </p14:section>
        <p14:section name="Method Limitations" id="{0BE9239C-AD18-449E-9275-17EC3DD7471D}">
          <p14:sldIdLst>
            <p14:sldId id="270"/>
          </p14:sldIdLst>
        </p14:section>
        <p14:section name="Conclusion and discussion" id="{04252F82-AF97-4B08-B107-B36FBBCF4376}">
          <p14:sldIdLst>
            <p14:sldId id="262"/>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31D4B6-491C-5EA2-6675-A929DF9746B9}" name="Jakob Baumgartner" initials="JB" userId="0e56d25fc1f5d30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1" autoAdjust="0"/>
    <p:restoredTop sz="86381" autoAdjust="0"/>
  </p:normalViewPr>
  <p:slideViewPr>
    <p:cSldViewPr snapToGrid="0">
      <p:cViewPr varScale="1">
        <p:scale>
          <a:sx n="49" d="100"/>
          <a:sy n="49" d="100"/>
        </p:scale>
        <p:origin x="91" y="161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17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modernComment_101_7C8270DB.xml><?xml version="1.0" encoding="utf-8"?>
<p188:cmLst xmlns:a="http://schemas.openxmlformats.org/drawingml/2006/main" xmlns:r="http://schemas.openxmlformats.org/officeDocument/2006/relationships" xmlns:p188="http://schemas.microsoft.com/office/powerpoint/2018/8/main">
  <p188:cm id="{0577A9DF-5D52-4C42-96C5-A342DD82B95E}" authorId="{B531D4B6-491C-5EA2-6675-A929DF9746B9}" created="2023-09-26T18:39:13.873">
    <pc:sldMkLst xmlns:pc="http://schemas.microsoft.com/office/powerpoint/2013/main/command">
      <pc:docMk/>
      <pc:sldMk cId="2088923355" sldId="257"/>
    </pc:sldMkLst>
    <p188:txBody>
      <a:bodyPr/>
      <a:lstStyle/>
      <a:p>
        <a:r>
          <a:rPr lang="LID4096"/>
          <a:t>- khatib
- obstacles detection</a:t>
        </a:r>
      </a:p>
    </p188:txBody>
  </p188:cm>
  <p188:cm id="{7EAC9AA1-E980-45A4-A9EF-5391AB7B75BB}" authorId="{B531D4B6-491C-5EA2-6675-A929DF9746B9}" created="2023-09-26T20:09:10.750">
    <pc:sldMkLst xmlns:pc="http://schemas.microsoft.com/office/powerpoint/2013/main/command">
      <pc:docMk/>
      <pc:sldMk cId="2088923355" sldId="257"/>
    </pc:sldMkLst>
    <p188:txBody>
      <a:bodyPr/>
      <a:lstStyle/>
      <a:p>
        <a:r>
          <a:rPr lang="LID4096"/>
          <a:t>ARTICLE REFERENCE</a:t>
        </a:r>
      </a:p>
    </p188:txBody>
  </p188:cm>
</p188:cmLst>
</file>

<file path=ppt/comments/modernComment_102_72644393.xml><?xml version="1.0" encoding="utf-8"?>
<p188:cmLst xmlns:a="http://schemas.openxmlformats.org/drawingml/2006/main" xmlns:r="http://schemas.openxmlformats.org/officeDocument/2006/relationships" xmlns:p188="http://schemas.microsoft.com/office/powerpoint/2018/8/main">
  <p188:cm id="{FC3CCE2E-9725-48A5-960D-2178140F3516}" authorId="{B531D4B6-491C-5EA2-6675-A929DF9746B9}" created="2023-09-26T18:38:50.622">
    <pc:sldMkLst xmlns:pc="http://schemas.microsoft.com/office/powerpoint/2013/main/command">
      <pc:docMk/>
      <pc:sldMk cId="1919173523" sldId="258"/>
    </pc:sldMkLst>
    <p188:txBody>
      <a:bodyPr/>
      <a:lstStyle/>
      <a:p>
        <a:r>
          <a:rPr lang="LID4096"/>
          <a:t>- voxel grid
- kernel convolution
</a:t>
        </a:r>
      </a:p>
    </p188:txBody>
  </p188:cm>
</p188:cmLst>
</file>

<file path=ppt/comments/modernComment_103_29C1D71B.xml><?xml version="1.0" encoding="utf-8"?>
<p188:cmLst xmlns:a="http://schemas.openxmlformats.org/drawingml/2006/main" xmlns:r="http://schemas.openxmlformats.org/officeDocument/2006/relationships" xmlns:p188="http://schemas.microsoft.com/office/powerpoint/2018/8/main">
  <p188:cm id="{45C733A0-B16F-4986-BE30-5E3F7F0D2E6B}" authorId="{B531D4B6-491C-5EA2-6675-A929DF9746B9}" created="2023-09-26T18:55:39.426">
    <pc:sldMkLst xmlns:pc="http://schemas.microsoft.com/office/powerpoint/2013/main/command">
      <pc:docMk/>
      <pc:sldMk cId="700569371" sldId="259"/>
    </pc:sldMkLst>
    <p188:txBody>
      <a:bodyPr/>
      <a:lstStyle/>
      <a:p>
        <a:r>
          <a:rPr lang="LID4096"/>
          <a:t>Od izbire uteži v jedru je odvisno kakšne oblike je odbojno polje, ko se približujemo oviri</a:t>
        </a:r>
      </a:p>
    </p188:txBody>
  </p188:cm>
  <p188:cm id="{F8C5B6DA-E1C0-46BE-9498-D7769380F5CC}" authorId="{B531D4B6-491C-5EA2-6675-A929DF9746B9}" created="2023-09-26T18:56:40.058">
    <pc:sldMkLst xmlns:pc="http://schemas.microsoft.com/office/powerpoint/2013/main/command">
      <pc:docMk/>
      <pc:sldMk cId="700569371" sldId="259"/>
    </pc:sldMkLst>
    <p188:txBody>
      <a:bodyPr/>
      <a:lstStyle/>
      <a:p>
        <a:r>
          <a:rPr lang="LID4096"/>
          <a:t>Dolžina je odvisna od tega kako daleč želimo, da deluje odbojno polje od ovir</a:t>
        </a:r>
      </a:p>
    </p188:txBody>
  </p188:cm>
  <p188:cm id="{3CF1055F-F882-4BDB-BC6E-3482830F0D2E}" authorId="{B531D4B6-491C-5EA2-6675-A929DF9746B9}" created="2023-09-26T18:57:35.102">
    <pc:sldMkLst xmlns:pc="http://schemas.microsoft.com/office/powerpoint/2013/main/command">
      <pc:docMk/>
      <pc:sldMk cId="700569371" sldId="259"/>
    </pc:sldMkLst>
    <p188:txBody>
      <a:bodyPr/>
      <a:lstStyle/>
      <a:p>
        <a:r>
          <a:rPr lang="LID4096"/>
          <a:t>Širina je dobra, da se izognemo mrtvim kotom, ki bi se pojavili če bi bilo jedro popolnoma eno dimenzionalno</a:t>
        </a:r>
      </a:p>
    </p188:txBody>
  </p188:cm>
</p188:cmLst>
</file>

<file path=ppt/comments/modernComment_109_30337FB7.xml><?xml version="1.0" encoding="utf-8"?>
<p188:cmLst xmlns:a="http://schemas.openxmlformats.org/drawingml/2006/main" xmlns:r="http://schemas.openxmlformats.org/officeDocument/2006/relationships" xmlns:p188="http://schemas.microsoft.com/office/powerpoint/2018/8/main">
  <p188:cm id="{6ABB1F2D-8E8E-4259-9C6C-EFACC04DED55}" authorId="{B531D4B6-491C-5EA2-6675-A929DF9746B9}" created="2023-09-26T19:52:46.840">
    <pc:sldMkLst xmlns:pc="http://schemas.microsoft.com/office/powerpoint/2013/main/command">
      <pc:docMk/>
      <pc:sldMk cId="808681399" sldId="265"/>
    </pc:sldMkLst>
    <p188:txBody>
      <a:bodyPr/>
      <a:lstStyle/>
      <a:p>
        <a:r>
          <a:rPr lang="LID4096"/>
          <a:t>Robot description, 7DOF
Kinematic model of Franka Emika Panda</a:t>
        </a:r>
      </a:p>
    </p188:txBody>
  </p188:cm>
  <p188:cm id="{B80A05D9-0032-4B2B-8DD4-C3F52AA30C7E}" authorId="{B531D4B6-491C-5EA2-6675-A929DF9746B9}" created="2023-09-26T19:53:16.409">
    <pc:sldMkLst xmlns:pc="http://schemas.microsoft.com/office/powerpoint/2013/main/command">
      <pc:docMk/>
      <pc:sldMk cId="808681399" sldId="265"/>
    </pc:sldMkLst>
    <p188:txBody>
      <a:bodyPr/>
      <a:lstStyle/>
      <a:p>
        <a:r>
          <a:rPr lang="LID4096"/>
          <a:t>Image of real robot and simulated model, with added green dots</a:t>
        </a:r>
      </a:p>
    </p188:txBody>
  </p188:cm>
</p188:cmLst>
</file>

<file path=ppt/comments/modernComment_10E_58406541.xml><?xml version="1.0" encoding="utf-8"?>
<p188:cmLst xmlns:a="http://schemas.openxmlformats.org/drawingml/2006/main" xmlns:r="http://schemas.openxmlformats.org/officeDocument/2006/relationships" xmlns:p188="http://schemas.microsoft.com/office/powerpoint/2018/8/main">
  <p188:cm id="{796D98EA-97DF-46E6-9B35-516558C222A3}" authorId="{B531D4B6-491C-5EA2-6675-A929DF9746B9}" created="2023-09-26T20:03:12.653">
    <pc:sldMkLst xmlns:pc="http://schemas.microsoft.com/office/powerpoint/2013/main/command">
      <pc:docMk/>
      <pc:sldMk cId="1480615233" sldId="270"/>
    </pc:sldMkLst>
    <p188:txBody>
      <a:bodyPr/>
      <a:lstStyle/>
      <a:p>
        <a:r>
          <a:rPr lang="LID4096"/>
          <a:t>ROOF example</a:t>
        </a:r>
      </a:p>
    </p188:txBody>
  </p188:cm>
</p188:cmLst>
</file>

<file path=ppt/comments/modernComment_10F_1E0476E2.xml><?xml version="1.0" encoding="utf-8"?>
<p188:cmLst xmlns:a="http://schemas.openxmlformats.org/drawingml/2006/main" xmlns:r="http://schemas.openxmlformats.org/officeDocument/2006/relationships" xmlns:p188="http://schemas.microsoft.com/office/powerpoint/2018/8/main">
  <p188:cm id="{0A240E26-DB53-423E-82D9-D68B7606AD5B}" authorId="{B531D4B6-491C-5EA2-6675-A929DF9746B9}" created="2023-09-26T20:07:24.038">
    <pc:sldMkLst xmlns:pc="http://schemas.microsoft.com/office/powerpoint/2013/main/command">
      <pc:docMk/>
      <pc:sldMk cId="503609058" sldId="271"/>
    </pc:sldMkLst>
    <p188:txBody>
      <a:bodyPr/>
      <a:lstStyle/>
      <a:p>
        <a:r>
          <a:rPr lang="LID4096"/>
          <a:t>Positional kinematics</a:t>
        </a:r>
      </a:p>
    </p188:txBody>
  </p188:cm>
  <p188:cm id="{512AE395-5943-448E-80AF-2D4359BA1B8A}" authorId="{B531D4B6-491C-5EA2-6675-A929DF9746B9}" created="2023-09-26T20:07:32.736">
    <pc:sldMkLst xmlns:pc="http://schemas.microsoft.com/office/powerpoint/2013/main/command">
      <pc:docMk/>
      <pc:sldMk cId="503609058" sldId="271"/>
    </pc:sldMkLst>
    <p188:txBody>
      <a:bodyPr/>
      <a:lstStyle/>
      <a:p>
        <a:r>
          <a:rPr lang="LID4096"/>
          <a:t>Differential kinematics</a:t>
        </a:r>
      </a:p>
    </p188:txBody>
  </p188:cm>
  <p188:cm id="{DE6E3B9E-AF94-45A4-BB24-C0EEDE04F74F}" authorId="{B531D4B6-491C-5EA2-6675-A929DF9746B9}" created="2023-09-26T20:07:45.004">
    <pc:sldMkLst xmlns:pc="http://schemas.microsoft.com/office/powerpoint/2013/main/command">
      <pc:docMk/>
      <pc:sldMk cId="503609058" sldId="271"/>
    </pc:sldMkLst>
    <p188:txBody>
      <a:bodyPr/>
      <a:lstStyle/>
      <a:p>
        <a:r>
          <a:rPr lang="LID4096"/>
          <a:t>Monroe pseudo-inverse</a:t>
        </a:r>
      </a:p>
    </p188:txBody>
  </p188:cm>
  <p188:cm id="{BF1294ED-070F-426F-B682-5C4660C4AA65}" authorId="{B531D4B6-491C-5EA2-6675-A929DF9746B9}" created="2023-09-26T20:07:54.892">
    <pc:sldMkLst xmlns:pc="http://schemas.microsoft.com/office/powerpoint/2013/main/command">
      <pc:docMk/>
      <pc:sldMk cId="503609058" sldId="271"/>
    </pc:sldMkLst>
    <p188:txBody>
      <a:bodyPr/>
      <a:lstStyle/>
      <a:p>
        <a:r>
          <a:rPr lang="LID4096"/>
          <a:t>Null Space</a:t>
        </a:r>
      </a:p>
    </p188:txBody>
  </p188:cm>
  <p188:cm id="{01A1D6B0-58A1-4BB2-8E9E-0F7531A84D9E}" authorId="{B531D4B6-491C-5EA2-6675-A929DF9746B9}" created="2023-09-26T20:11:49.013">
    <pc:sldMkLst xmlns:pc="http://schemas.microsoft.com/office/powerpoint/2013/main/command">
      <pc:docMk/>
      <pc:sldMk cId="503609058" sldId="271"/>
    </pc:sldMkLst>
    <p188:txBody>
      <a:bodyPr/>
      <a:lstStyle/>
      <a:p>
        <a:r>
          <a:rPr lang="LID4096"/>
          <a:t>Approximate, Exact and reduced operational space exact solutions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D0933-F730-4C82-956C-AB7A9A8978D0}" type="datetimeFigureOut">
              <a:rPr lang="LID4096" smtClean="0"/>
              <a:t>09/28/2023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49A16A-F620-4A89-BC9D-2E06FACD91FC}" type="slidenum">
              <a:rPr lang="LID4096" smtClean="0"/>
              <a:t>‹#›</a:t>
            </a:fld>
            <a:endParaRPr lang="LID4096"/>
          </a:p>
        </p:txBody>
      </p:sp>
    </p:spTree>
    <p:extLst>
      <p:ext uri="{BB962C8B-B14F-4D97-AF65-F5344CB8AC3E}">
        <p14:creationId xmlns:p14="http://schemas.microsoft.com/office/powerpoint/2010/main" val="3747582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sl-SI"/>
          </a:p>
        </p:txBody>
      </p:sp>
      <p:sp>
        <p:nvSpPr>
          <p:cNvPr id="4" name="Označba mesta številke diapozitiva 3"/>
          <p:cNvSpPr>
            <a:spLocks noGrp="1"/>
          </p:cNvSpPr>
          <p:nvPr>
            <p:ph type="sldNum" sz="quarter" idx="5"/>
          </p:nvPr>
        </p:nvSpPr>
        <p:spPr/>
        <p:txBody>
          <a:bodyPr/>
          <a:lstStyle/>
          <a:p>
            <a:fld id="{0949A16A-F620-4A89-BC9D-2E06FACD91FC}" type="slidenum">
              <a:rPr lang="LID4096" smtClean="0"/>
              <a:t>1</a:t>
            </a:fld>
            <a:endParaRPr lang="LID4096"/>
          </a:p>
        </p:txBody>
      </p:sp>
    </p:spTree>
    <p:extLst>
      <p:ext uri="{BB962C8B-B14F-4D97-AF65-F5344CB8AC3E}">
        <p14:creationId xmlns:p14="http://schemas.microsoft.com/office/powerpoint/2010/main" val="264666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Bolj zanimiv primer je izogibanje stebru, ki se nahaja med začetnim položajem manipulatorja in ciljno točko vrha manipulatorja. Pri tem mora tako vrh izbrati pot, ki se izogne oviri, kot tudi vsaka točka na robotu izbrati tako postavitev, da robot objame oviro in ni v sami oviri. </a:t>
            </a:r>
          </a:p>
        </p:txBody>
      </p:sp>
      <p:sp>
        <p:nvSpPr>
          <p:cNvPr id="4" name="Označba mesta številke diapozitiva 3"/>
          <p:cNvSpPr>
            <a:spLocks noGrp="1"/>
          </p:cNvSpPr>
          <p:nvPr>
            <p:ph type="sldNum" sz="quarter" idx="5"/>
          </p:nvPr>
        </p:nvSpPr>
        <p:spPr/>
        <p:txBody>
          <a:bodyPr/>
          <a:lstStyle/>
          <a:p>
            <a:fld id="{0949A16A-F620-4A89-BC9D-2E06FACD91FC}" type="slidenum">
              <a:rPr lang="LID4096" smtClean="0"/>
              <a:t>10</a:t>
            </a:fld>
            <a:endParaRPr lang="LID4096"/>
          </a:p>
        </p:txBody>
      </p:sp>
    </p:spTree>
    <p:extLst>
      <p:ext uri="{BB962C8B-B14F-4D97-AF65-F5344CB8AC3E}">
        <p14:creationId xmlns:p14="http://schemas.microsoft.com/office/powerpoint/2010/main" val="124702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Metoda potencialnih polij ima nekaj poznanih </a:t>
            </a:r>
            <a:r>
              <a:rPr lang="sl-SI" dirty="0" err="1"/>
              <a:t>pomankljivosti</a:t>
            </a:r>
            <a:r>
              <a:rPr lang="sl-SI" dirty="0"/>
              <a:t>, ki jih ima posledično tudi naša metoda. </a:t>
            </a:r>
          </a:p>
          <a:p>
            <a:endParaRPr lang="sl-SI" dirty="0"/>
          </a:p>
          <a:p>
            <a:r>
              <a:rPr lang="sl-SI" dirty="0"/>
              <a:t>To so:  nagnjenost k padcu v lokalne minimume,</a:t>
            </a:r>
          </a:p>
          <a:p>
            <a:r>
              <a:rPr lang="sl-SI" dirty="0"/>
              <a:t>Pojav oscilacij v ozkih prostorih, ta je v našem primeru opazen, ko različna polja potiskajo različne segmente manipulatorja v nasprotujoče si smeri,</a:t>
            </a:r>
          </a:p>
          <a:p>
            <a:r>
              <a:rPr lang="sl-SI" dirty="0" err="1"/>
              <a:t>Suboptimalnost</a:t>
            </a:r>
            <a:r>
              <a:rPr lang="sl-SI" dirty="0"/>
              <a:t> poti pridobljenih z lokalno optimizacijo.</a:t>
            </a:r>
          </a:p>
        </p:txBody>
      </p:sp>
      <p:sp>
        <p:nvSpPr>
          <p:cNvPr id="4" name="Označba mesta številke diapozitiva 3"/>
          <p:cNvSpPr>
            <a:spLocks noGrp="1"/>
          </p:cNvSpPr>
          <p:nvPr>
            <p:ph type="sldNum" sz="quarter" idx="5"/>
          </p:nvPr>
        </p:nvSpPr>
        <p:spPr/>
        <p:txBody>
          <a:bodyPr/>
          <a:lstStyle/>
          <a:p>
            <a:fld id="{0949A16A-F620-4A89-BC9D-2E06FACD91FC}" type="slidenum">
              <a:rPr lang="LID4096" smtClean="0"/>
              <a:t>11</a:t>
            </a:fld>
            <a:endParaRPr lang="LID4096"/>
          </a:p>
        </p:txBody>
      </p:sp>
    </p:spTree>
    <p:extLst>
      <p:ext uri="{BB962C8B-B14F-4D97-AF65-F5344CB8AC3E}">
        <p14:creationId xmlns:p14="http://schemas.microsoft.com/office/powerpoint/2010/main" val="1172387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Naše delo v nadaljevanju je usmerjeno k odpravi naštetih </a:t>
            </a:r>
            <a:r>
              <a:rPr lang="sl-SI" dirty="0" err="1"/>
              <a:t>pomankljivosti</a:t>
            </a:r>
            <a:r>
              <a:rPr lang="sl-SI" dirty="0"/>
              <a:t>. Lokalnih minimumov se lahko potencialno rešimo s pristopi </a:t>
            </a:r>
            <a:r>
              <a:rPr lang="sl-SI" dirty="0" err="1"/>
              <a:t>storjnega</a:t>
            </a:r>
            <a:r>
              <a:rPr lang="sl-SI" dirty="0"/>
              <a:t> učenja, prav tako pa lahko z boljšim vodenjem odpravimo oscilacije, ki se pojavijo pri trenutnem vodenju. Za iskanje globalno optimalne rešitve bi lahko APF polja kombinirali z vzorčnimi metodami iskanja poti, kot je recimo  RRT.  Končno je cilj našo metodo testirati v dinamičnem simulacijskem okolju.</a:t>
            </a:r>
          </a:p>
        </p:txBody>
      </p:sp>
      <p:sp>
        <p:nvSpPr>
          <p:cNvPr id="4" name="Označba mesta številke diapozitiva 3"/>
          <p:cNvSpPr>
            <a:spLocks noGrp="1"/>
          </p:cNvSpPr>
          <p:nvPr>
            <p:ph type="sldNum" sz="quarter" idx="5"/>
          </p:nvPr>
        </p:nvSpPr>
        <p:spPr/>
        <p:txBody>
          <a:bodyPr/>
          <a:lstStyle/>
          <a:p>
            <a:fld id="{0949A16A-F620-4A89-BC9D-2E06FACD91FC}" type="slidenum">
              <a:rPr lang="LID4096" smtClean="0"/>
              <a:t>12</a:t>
            </a:fld>
            <a:endParaRPr lang="LID4096"/>
          </a:p>
        </p:txBody>
      </p:sp>
    </p:spTree>
    <p:extLst>
      <p:ext uri="{BB962C8B-B14F-4D97-AF65-F5344CB8AC3E}">
        <p14:creationId xmlns:p14="http://schemas.microsoft.com/office/powerpoint/2010/main" val="2154985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Predstavili smo vam modifikacijo metode umetnih potencialnih polij, ki za izračun odbojnega polja uporablja matrično množenje, oziroma </a:t>
            </a:r>
            <a:r>
              <a:rPr lang="sl-SI" dirty="0" err="1"/>
              <a:t>konvolucijsko</a:t>
            </a:r>
            <a:r>
              <a:rPr lang="sl-SI" dirty="0"/>
              <a:t> jedro. Prednosti metode so hitrost in neodvisnost od števila ovir v prostoru. Poleg tega so pridobljene poti gladke, sama metoda pa je relativno enostavna za uporabo. Slabosti metode so, da najdena pot ni nujno globalno optimalna, pojavijo pa se lahko lokalni minimumi v katerih se robot zatakne. Metoda je bila testirana na </a:t>
            </a:r>
            <a:r>
              <a:rPr lang="sl-SI" dirty="0" err="1"/>
              <a:t>kinematičnem</a:t>
            </a:r>
            <a:r>
              <a:rPr lang="sl-SI" dirty="0"/>
              <a:t> modelu robota.</a:t>
            </a:r>
          </a:p>
        </p:txBody>
      </p:sp>
      <p:sp>
        <p:nvSpPr>
          <p:cNvPr id="4" name="Označba mesta številke diapozitiva 3"/>
          <p:cNvSpPr>
            <a:spLocks noGrp="1"/>
          </p:cNvSpPr>
          <p:nvPr>
            <p:ph type="sldNum" sz="quarter" idx="5"/>
          </p:nvPr>
        </p:nvSpPr>
        <p:spPr/>
        <p:txBody>
          <a:bodyPr/>
          <a:lstStyle/>
          <a:p>
            <a:fld id="{0949A16A-F620-4A89-BC9D-2E06FACD91FC}" type="slidenum">
              <a:rPr lang="LID4096" smtClean="0"/>
              <a:t>13</a:t>
            </a:fld>
            <a:endParaRPr lang="LID4096"/>
          </a:p>
        </p:txBody>
      </p:sp>
    </p:spTree>
    <p:extLst>
      <p:ext uri="{BB962C8B-B14F-4D97-AF65-F5344CB8AC3E}">
        <p14:creationId xmlns:p14="http://schemas.microsoft.com/office/powerpoint/2010/main" val="1834089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noProof="0" dirty="0"/>
              <a:t>Naša metoda temelji na metodi umetnih potencialnih polj, ki jih je prvi predstavil </a:t>
            </a:r>
            <a:r>
              <a:rPr lang="sl-SI" noProof="0" dirty="0" err="1"/>
              <a:t>Khatib</a:t>
            </a:r>
            <a:r>
              <a:rPr lang="sl-SI" noProof="0" dirty="0"/>
              <a:t>. Osnoven koncept je nadvse enostaven. Našega robota vodimo po umetnem potencialnem polju, ki ga generiramo iz seštevka privlačnega polja našega cilja in odbojnega polja ovir v </a:t>
            </a:r>
            <a:r>
              <a:rPr lang="sl-SI" noProof="0" dirty="0" err="1"/>
              <a:t>ok</a:t>
            </a:r>
            <a:r>
              <a:rPr lang="en-US" noProof="0" dirty="0" err="1"/>
              <a:t>olici</a:t>
            </a:r>
            <a:r>
              <a:rPr lang="en-US" noProof="0" dirty="0"/>
              <a:t> </a:t>
            </a:r>
            <a:r>
              <a:rPr lang="en-US" noProof="0" dirty="0" err="1"/>
              <a:t>robota</a:t>
            </a:r>
            <a:r>
              <a:rPr lang="en-US" noProof="0" dirty="0"/>
              <a:t>. </a:t>
            </a:r>
            <a:br>
              <a:rPr lang="en-US" noProof="0" dirty="0"/>
            </a:br>
            <a:br>
              <a:rPr lang="en-US" noProof="0" dirty="0"/>
            </a:br>
            <a:r>
              <a:rPr lang="en-US" noProof="0" dirty="0" err="1"/>
              <a:t>Tako</a:t>
            </a:r>
            <a:r>
              <a:rPr lang="en-US" noProof="0" dirty="0"/>
              <a:t> </a:t>
            </a:r>
            <a:r>
              <a:rPr lang="en-US" noProof="0" dirty="0" err="1"/>
              <a:t>privlačno</a:t>
            </a:r>
            <a:r>
              <a:rPr lang="en-US" noProof="0" dirty="0"/>
              <a:t>, </a:t>
            </a:r>
            <a:r>
              <a:rPr lang="en-US" noProof="0" dirty="0" err="1"/>
              <a:t>kot</a:t>
            </a:r>
            <a:r>
              <a:rPr lang="en-US" noProof="0" dirty="0"/>
              <a:t> </a:t>
            </a:r>
            <a:r>
              <a:rPr lang="en-US" noProof="0" dirty="0" err="1"/>
              <a:t>odbojno</a:t>
            </a:r>
            <a:r>
              <a:rPr lang="en-US" noProof="0" dirty="0"/>
              <a:t> </a:t>
            </a:r>
            <a:r>
              <a:rPr lang="en-US" noProof="0" dirty="0" err="1"/>
              <a:t>poljo</a:t>
            </a:r>
            <a:r>
              <a:rPr lang="en-US" noProof="0" dirty="0"/>
              <a:t> </a:t>
            </a:r>
            <a:r>
              <a:rPr lang="en-US" noProof="0" dirty="0" err="1"/>
              <a:t>izračunavamo</a:t>
            </a:r>
            <a:r>
              <a:rPr lang="en-US" noProof="0" dirty="0"/>
              <a:t> v </a:t>
            </a:r>
            <a:r>
              <a:rPr lang="en-US" noProof="0" dirty="0" err="1"/>
              <a:t>prostoru</a:t>
            </a:r>
            <a:r>
              <a:rPr lang="en-US" noProof="0" dirty="0"/>
              <a:t> </a:t>
            </a:r>
            <a:r>
              <a:rPr lang="en-US" noProof="0" dirty="0" err="1"/>
              <a:t>naloge</a:t>
            </a:r>
            <a:r>
              <a:rPr lang="en-US" noProof="0" dirty="0"/>
              <a:t>, </a:t>
            </a:r>
            <a:r>
              <a:rPr lang="en-US" noProof="0" dirty="0" err="1"/>
              <a:t>torej</a:t>
            </a:r>
            <a:r>
              <a:rPr lang="en-US" noProof="0" dirty="0"/>
              <a:t> </a:t>
            </a:r>
            <a:r>
              <a:rPr lang="en-US" noProof="0" dirty="0" err="1"/>
              <a:t>kartezičnem</a:t>
            </a:r>
            <a:r>
              <a:rPr lang="en-US" noProof="0" dirty="0"/>
              <a:t> </a:t>
            </a:r>
            <a:r>
              <a:rPr lang="en-US" noProof="0" dirty="0" err="1"/>
              <a:t>prostoru</a:t>
            </a:r>
            <a:r>
              <a:rPr lang="en-US" noProof="0" dirty="0"/>
              <a:t> </a:t>
            </a:r>
            <a:r>
              <a:rPr lang="en-US" noProof="0" dirty="0" err="1"/>
              <a:t>robota</a:t>
            </a:r>
            <a:r>
              <a:rPr lang="en-US" noProof="0" dirty="0"/>
              <a:t>. </a:t>
            </a:r>
          </a:p>
          <a:p>
            <a:endParaRPr lang="en-US" noProof="0" dirty="0"/>
          </a:p>
          <a:p>
            <a:r>
              <a:rPr lang="en-US" noProof="0" dirty="0" err="1"/>
              <a:t>Privlačno</a:t>
            </a:r>
            <a:r>
              <a:rPr lang="en-US" noProof="0" dirty="0"/>
              <a:t> </a:t>
            </a:r>
            <a:r>
              <a:rPr lang="en-US" noProof="0" dirty="0" err="1"/>
              <a:t>komponento</a:t>
            </a:r>
            <a:r>
              <a:rPr lang="en-US" noProof="0" dirty="0"/>
              <a:t> </a:t>
            </a:r>
            <a:r>
              <a:rPr lang="en-US" noProof="0" dirty="0" err="1"/>
              <a:t>polja</a:t>
            </a:r>
            <a:r>
              <a:rPr lang="en-US" noProof="0" dirty="0"/>
              <a:t> </a:t>
            </a:r>
            <a:r>
              <a:rPr lang="en-US" noProof="0" dirty="0" err="1"/>
              <a:t>polja</a:t>
            </a:r>
            <a:r>
              <a:rPr lang="en-US" noProof="0" dirty="0"/>
              <a:t> </a:t>
            </a:r>
            <a:r>
              <a:rPr lang="en-US" noProof="0" dirty="0" err="1"/>
              <a:t>pridobimo</a:t>
            </a:r>
            <a:r>
              <a:rPr lang="en-US" noProof="0" dirty="0"/>
              <a:t> z </a:t>
            </a:r>
            <a:r>
              <a:rPr lang="en-US" noProof="0" dirty="0" err="1"/>
              <a:t>izračunom</a:t>
            </a:r>
            <a:r>
              <a:rPr lang="en-US" noProof="0" dirty="0"/>
              <a:t> </a:t>
            </a:r>
            <a:r>
              <a:rPr lang="en-US" noProof="0" dirty="0" err="1"/>
              <a:t>vektorja</a:t>
            </a:r>
            <a:r>
              <a:rPr lang="en-US" noProof="0" dirty="0"/>
              <a:t> </a:t>
            </a:r>
            <a:r>
              <a:rPr lang="en-US" noProof="0" dirty="0" err="1"/>
              <a:t>razdalje</a:t>
            </a:r>
            <a:r>
              <a:rPr lang="en-US" noProof="0" dirty="0"/>
              <a:t> med </a:t>
            </a:r>
            <a:r>
              <a:rPr lang="en-US" noProof="0" dirty="0" err="1"/>
              <a:t>koordinatnim</a:t>
            </a:r>
            <a:r>
              <a:rPr lang="en-US" noProof="0" dirty="0"/>
              <a:t> </a:t>
            </a:r>
            <a:r>
              <a:rPr lang="en-US" noProof="0" dirty="0" err="1"/>
              <a:t>sistemom</a:t>
            </a:r>
            <a:r>
              <a:rPr lang="en-US" noProof="0" dirty="0"/>
              <a:t> </a:t>
            </a:r>
            <a:r>
              <a:rPr lang="en-US" noProof="0" dirty="0" err="1"/>
              <a:t>na</a:t>
            </a:r>
            <a:r>
              <a:rPr lang="en-US" noProof="0" dirty="0"/>
              <a:t> </a:t>
            </a:r>
            <a:r>
              <a:rPr lang="en-US" noProof="0" dirty="0" err="1"/>
              <a:t>robotu</a:t>
            </a:r>
            <a:r>
              <a:rPr lang="en-US" noProof="0" dirty="0"/>
              <a:t> (</a:t>
            </a:r>
            <a:r>
              <a:rPr lang="en-US" noProof="0" dirty="0" err="1"/>
              <a:t>na</a:t>
            </a:r>
            <a:r>
              <a:rPr lang="en-US" noProof="0" dirty="0"/>
              <a:t> </a:t>
            </a:r>
            <a:r>
              <a:rPr lang="en-US" noProof="0" dirty="0" err="1"/>
              <a:t>manipulatorju</a:t>
            </a:r>
            <a:r>
              <a:rPr lang="en-US" noProof="0" dirty="0"/>
              <a:t> je to </a:t>
            </a:r>
            <a:r>
              <a:rPr lang="en-US" noProof="0" dirty="0" err="1"/>
              <a:t>vrh</a:t>
            </a:r>
            <a:r>
              <a:rPr lang="en-US" noProof="0" dirty="0"/>
              <a:t> </a:t>
            </a:r>
            <a:r>
              <a:rPr lang="en-US" noProof="0" dirty="0" err="1"/>
              <a:t>orodja</a:t>
            </a:r>
            <a:r>
              <a:rPr lang="en-US" noProof="0" dirty="0"/>
              <a:t>) in </a:t>
            </a:r>
            <a:r>
              <a:rPr lang="en-US" noProof="0" dirty="0" err="1"/>
              <a:t>ciljne</a:t>
            </a:r>
            <a:r>
              <a:rPr lang="en-US" noProof="0" dirty="0"/>
              <a:t> </a:t>
            </a:r>
            <a:r>
              <a:rPr lang="en-US" noProof="0" dirty="0" err="1"/>
              <a:t>točke</a:t>
            </a:r>
            <a:r>
              <a:rPr lang="en-US" noProof="0" dirty="0"/>
              <a:t> v </a:t>
            </a:r>
            <a:r>
              <a:rPr lang="en-US" noProof="0" dirty="0" err="1"/>
              <a:t>prostoru</a:t>
            </a:r>
            <a:r>
              <a:rPr lang="en-US" noProof="0" dirty="0"/>
              <a:t>, </a:t>
            </a:r>
            <a:r>
              <a:rPr lang="en-US" noProof="0" dirty="0" err="1"/>
              <a:t>nato</a:t>
            </a:r>
            <a:r>
              <a:rPr lang="en-US" noProof="0" dirty="0"/>
              <a:t> pa to </a:t>
            </a:r>
            <a:r>
              <a:rPr lang="en-US" noProof="0" dirty="0" err="1"/>
              <a:t>razdaljo</a:t>
            </a:r>
            <a:r>
              <a:rPr lang="en-US" noProof="0" dirty="0"/>
              <a:t> </a:t>
            </a:r>
            <a:r>
              <a:rPr lang="en-US" noProof="0" dirty="0" err="1"/>
              <a:t>še</a:t>
            </a:r>
            <a:r>
              <a:rPr lang="en-US" noProof="0" dirty="0"/>
              <a:t> </a:t>
            </a:r>
            <a:r>
              <a:rPr lang="en-US" noProof="0" dirty="0" err="1"/>
              <a:t>normiramo</a:t>
            </a:r>
            <a:r>
              <a:rPr lang="en-US" noProof="0" dirty="0"/>
              <a:t>, da </a:t>
            </a:r>
            <a:r>
              <a:rPr lang="en-US" noProof="0" dirty="0" err="1"/>
              <a:t>dobimo</a:t>
            </a:r>
            <a:r>
              <a:rPr lang="en-US" noProof="0" dirty="0"/>
              <a:t> </a:t>
            </a:r>
            <a:r>
              <a:rPr lang="en-US" noProof="0" dirty="0" err="1"/>
              <a:t>konstantno</a:t>
            </a:r>
            <a:r>
              <a:rPr lang="en-US" noProof="0" dirty="0"/>
              <a:t> </a:t>
            </a:r>
            <a:r>
              <a:rPr lang="en-US" noProof="0" dirty="0" err="1"/>
              <a:t>velikost</a:t>
            </a:r>
            <a:r>
              <a:rPr lang="en-US" noProof="0" dirty="0"/>
              <a:t> </a:t>
            </a:r>
            <a:r>
              <a:rPr lang="en-US" noProof="0" dirty="0" err="1"/>
              <a:t>privlačne</a:t>
            </a:r>
            <a:r>
              <a:rPr lang="en-US" noProof="0" dirty="0"/>
              <a:t> </a:t>
            </a:r>
            <a:r>
              <a:rPr lang="en-US" noProof="0" dirty="0" err="1"/>
              <a:t>sile</a:t>
            </a:r>
            <a:r>
              <a:rPr lang="en-US" noProof="0" dirty="0"/>
              <a:t> </a:t>
            </a:r>
            <a:r>
              <a:rPr lang="en-US" noProof="0" dirty="0" err="1"/>
              <a:t>skozi</a:t>
            </a:r>
            <a:r>
              <a:rPr lang="en-US" noProof="0" dirty="0"/>
              <a:t> </a:t>
            </a:r>
            <a:r>
              <a:rPr lang="en-US" noProof="0" dirty="0" err="1"/>
              <a:t>celoten</a:t>
            </a:r>
            <a:r>
              <a:rPr lang="en-US" noProof="0" dirty="0"/>
              <a:t> </a:t>
            </a:r>
            <a:r>
              <a:rPr lang="en-US" noProof="0" dirty="0" err="1"/>
              <a:t>čas</a:t>
            </a:r>
            <a:r>
              <a:rPr lang="en-US" noProof="0" dirty="0"/>
              <a:t> </a:t>
            </a:r>
            <a:r>
              <a:rPr lang="en-US" noProof="0" dirty="0" err="1"/>
              <a:t>vodenja</a:t>
            </a:r>
            <a:r>
              <a:rPr lang="en-US" noProof="0" dirty="0"/>
              <a:t>. V </a:t>
            </a:r>
            <a:r>
              <a:rPr lang="en-US" noProof="0" dirty="0" err="1"/>
              <a:t>nasprostnem</a:t>
            </a:r>
            <a:r>
              <a:rPr lang="en-US" noProof="0" dirty="0"/>
              <a:t> </a:t>
            </a:r>
            <a:r>
              <a:rPr lang="en-US" noProof="0" dirty="0" err="1"/>
              <a:t>primeru</a:t>
            </a:r>
            <a:r>
              <a:rPr lang="en-US" noProof="0" dirty="0"/>
              <a:t> </a:t>
            </a:r>
            <a:r>
              <a:rPr lang="en-US" noProof="0" dirty="0" err="1"/>
              <a:t>pridobimo</a:t>
            </a:r>
            <a:r>
              <a:rPr lang="en-US" noProof="0" dirty="0"/>
              <a:t> v </a:t>
            </a:r>
            <a:r>
              <a:rPr lang="en-US" noProof="0" dirty="0" err="1"/>
              <a:t>začetku</a:t>
            </a:r>
            <a:r>
              <a:rPr lang="en-US" noProof="0" dirty="0"/>
              <a:t>, ko </a:t>
            </a:r>
            <a:r>
              <a:rPr lang="en-US" noProof="0" dirty="0" err="1"/>
              <a:t>smo</a:t>
            </a:r>
            <a:r>
              <a:rPr lang="en-US" noProof="0" dirty="0"/>
              <a:t> od </a:t>
            </a:r>
            <a:r>
              <a:rPr lang="en-US" noProof="0" dirty="0" err="1"/>
              <a:t>cilja</a:t>
            </a:r>
            <a:r>
              <a:rPr lang="en-US" noProof="0" dirty="0"/>
              <a:t> </a:t>
            </a:r>
            <a:r>
              <a:rPr lang="en-US" noProof="0" dirty="0" err="1"/>
              <a:t>oddaljeni</a:t>
            </a:r>
            <a:r>
              <a:rPr lang="en-US" noProof="0" dirty="0"/>
              <a:t> </a:t>
            </a:r>
            <a:r>
              <a:rPr lang="en-US" noProof="0" dirty="0" err="1"/>
              <a:t>veliko</a:t>
            </a:r>
            <a:r>
              <a:rPr lang="en-US" noProof="0" dirty="0"/>
              <a:t> </a:t>
            </a:r>
            <a:r>
              <a:rPr lang="en-US" noProof="0" dirty="0" err="1"/>
              <a:t>privlačno</a:t>
            </a:r>
            <a:r>
              <a:rPr lang="en-US" noProof="0" dirty="0"/>
              <a:t> silo in </a:t>
            </a:r>
            <a:r>
              <a:rPr lang="en-US" noProof="0" dirty="0" err="1"/>
              <a:t>hitro</a:t>
            </a:r>
            <a:r>
              <a:rPr lang="en-US" noProof="0" dirty="0"/>
              <a:t> </a:t>
            </a:r>
            <a:r>
              <a:rPr lang="en-US" noProof="0" dirty="0" err="1"/>
              <a:t>gibanje</a:t>
            </a:r>
            <a:r>
              <a:rPr lang="en-US" noProof="0" dirty="0"/>
              <a:t> </a:t>
            </a:r>
            <a:r>
              <a:rPr lang="en-US" noProof="0" dirty="0" err="1"/>
              <a:t>robota</a:t>
            </a:r>
            <a:r>
              <a:rPr lang="en-US" noProof="0" dirty="0"/>
              <a:t>, ki </a:t>
            </a:r>
            <a:r>
              <a:rPr lang="en-US" noProof="0" dirty="0" err="1"/>
              <a:t>lahko</a:t>
            </a:r>
            <a:r>
              <a:rPr lang="en-US" noProof="0" dirty="0"/>
              <a:t> </a:t>
            </a:r>
            <a:r>
              <a:rPr lang="en-US" noProof="0" dirty="0" err="1"/>
              <a:t>prepreči</a:t>
            </a:r>
            <a:r>
              <a:rPr lang="en-US" noProof="0" dirty="0"/>
              <a:t> </a:t>
            </a:r>
            <a:r>
              <a:rPr lang="en-US" noProof="0" dirty="0" err="1"/>
              <a:t>izogibanje</a:t>
            </a:r>
            <a:r>
              <a:rPr lang="en-US" noProof="0" dirty="0"/>
              <a:t> </a:t>
            </a:r>
            <a:r>
              <a:rPr lang="en-US" noProof="0" dirty="0" err="1"/>
              <a:t>oviram</a:t>
            </a:r>
            <a:r>
              <a:rPr lang="en-US" noProof="0" dirty="0"/>
              <a:t> s </a:t>
            </a:r>
            <a:r>
              <a:rPr lang="en-US" noProof="0" dirty="0" err="1"/>
              <a:t>pomočjo</a:t>
            </a:r>
            <a:r>
              <a:rPr lang="en-US" noProof="0" dirty="0"/>
              <a:t> </a:t>
            </a:r>
            <a:r>
              <a:rPr lang="en-US" noProof="0" dirty="0" err="1"/>
              <a:t>sekundarne</a:t>
            </a:r>
            <a:r>
              <a:rPr lang="en-US" noProof="0" dirty="0"/>
              <a:t> </a:t>
            </a:r>
            <a:r>
              <a:rPr lang="en-US" noProof="0" dirty="0" err="1"/>
              <a:t>naloge</a:t>
            </a:r>
            <a:r>
              <a:rPr lang="en-US" noProof="0" dirty="0"/>
              <a:t>, </a:t>
            </a:r>
            <a:r>
              <a:rPr lang="en-US" noProof="0" dirty="0" err="1"/>
              <a:t>pri</a:t>
            </a:r>
            <a:r>
              <a:rPr lang="en-US" noProof="0" dirty="0"/>
              <a:t> </a:t>
            </a:r>
            <a:r>
              <a:rPr lang="en-US" noProof="0" dirty="0" err="1"/>
              <a:t>cilju</a:t>
            </a:r>
            <a:r>
              <a:rPr lang="en-US" noProof="0" dirty="0"/>
              <a:t> pa </a:t>
            </a:r>
            <a:r>
              <a:rPr lang="en-US" noProof="0" dirty="0" err="1"/>
              <a:t>počasne</a:t>
            </a:r>
            <a:r>
              <a:rPr lang="en-US" noProof="0" dirty="0"/>
              <a:t> </a:t>
            </a:r>
            <a:r>
              <a:rPr lang="en-US" noProof="0" dirty="0" err="1"/>
              <a:t>premike</a:t>
            </a:r>
            <a:r>
              <a:rPr lang="en-US" noProof="0" dirty="0"/>
              <a:t>, </a:t>
            </a:r>
            <a:r>
              <a:rPr lang="en-US" noProof="0" dirty="0" err="1"/>
              <a:t>saj</a:t>
            </a:r>
            <a:r>
              <a:rPr lang="en-US" noProof="0" dirty="0"/>
              <a:t> </a:t>
            </a:r>
            <a:r>
              <a:rPr lang="en-US" noProof="0" dirty="0" err="1"/>
              <a:t>postane</a:t>
            </a:r>
            <a:r>
              <a:rPr lang="en-US" noProof="0" dirty="0"/>
              <a:t> </a:t>
            </a:r>
            <a:r>
              <a:rPr lang="en-US" noProof="0" dirty="0" err="1"/>
              <a:t>privlačno</a:t>
            </a:r>
            <a:r>
              <a:rPr lang="en-US" noProof="0" dirty="0"/>
              <a:t> polje </a:t>
            </a:r>
            <a:r>
              <a:rPr lang="en-US" noProof="0" dirty="0" err="1"/>
              <a:t>zelo</a:t>
            </a:r>
            <a:r>
              <a:rPr lang="en-US" noProof="0" dirty="0"/>
              <a:t> </a:t>
            </a:r>
            <a:r>
              <a:rPr lang="en-US" noProof="0" dirty="0" err="1"/>
              <a:t>majhno</a:t>
            </a:r>
            <a:r>
              <a:rPr lang="en-US" noProof="0" dirty="0"/>
              <a:t>.</a:t>
            </a:r>
            <a:endParaRPr lang="sl-SI" noProof="0" dirty="0"/>
          </a:p>
        </p:txBody>
      </p:sp>
      <p:sp>
        <p:nvSpPr>
          <p:cNvPr id="4" name="Slide Number Placeholder 3"/>
          <p:cNvSpPr>
            <a:spLocks noGrp="1"/>
          </p:cNvSpPr>
          <p:nvPr>
            <p:ph type="sldNum" sz="quarter" idx="5"/>
          </p:nvPr>
        </p:nvSpPr>
        <p:spPr/>
        <p:txBody>
          <a:bodyPr/>
          <a:lstStyle/>
          <a:p>
            <a:fld id="{0949A16A-F620-4A89-BC9D-2E06FACD91FC}" type="slidenum">
              <a:rPr lang="LID4096" smtClean="0"/>
              <a:t>2</a:t>
            </a:fld>
            <a:endParaRPr lang="LID4096"/>
          </a:p>
        </p:txBody>
      </p:sp>
    </p:spTree>
    <p:extLst>
      <p:ext uri="{BB962C8B-B14F-4D97-AF65-F5344CB8AC3E}">
        <p14:creationId xmlns:p14="http://schemas.microsoft.com/office/powerpoint/2010/main" val="277741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noProof="0" dirty="0"/>
              <a:t>Glaven doprinos naše metode je način na katerega smo se lotili izračuna odbojne komponente potencialnega polja. Pri tem je bil naš cilj, da smo sposobni odbojno polje izračunavati v realnem času tudi </a:t>
            </a:r>
            <a:r>
              <a:rPr lang="en-US" noProof="0" dirty="0"/>
              <a:t>za </a:t>
            </a:r>
            <a:r>
              <a:rPr lang="en-US" noProof="0" dirty="0" err="1"/>
              <a:t>veliko</a:t>
            </a:r>
            <a:r>
              <a:rPr lang="en-US" noProof="0" dirty="0"/>
              <a:t> </a:t>
            </a:r>
            <a:r>
              <a:rPr lang="en-US" noProof="0" dirty="0" err="1"/>
              <a:t>število</a:t>
            </a:r>
            <a:r>
              <a:rPr lang="en-US" noProof="0" dirty="0"/>
              <a:t> </a:t>
            </a:r>
            <a:r>
              <a:rPr lang="en-US" noProof="0" dirty="0" err="1"/>
              <a:t>ovir</a:t>
            </a:r>
            <a:r>
              <a:rPr lang="en-US" noProof="0" dirty="0"/>
              <a:t> v </a:t>
            </a:r>
            <a:r>
              <a:rPr lang="en-US" noProof="0" dirty="0" err="1"/>
              <a:t>okolici</a:t>
            </a:r>
            <a:r>
              <a:rPr lang="en-US" noProof="0" dirty="0"/>
              <a:t> </a:t>
            </a:r>
            <a:r>
              <a:rPr lang="en-US" noProof="0" dirty="0" err="1"/>
              <a:t>robota</a:t>
            </a:r>
            <a:r>
              <a:rPr lang="en-US" noProof="0" dirty="0"/>
              <a:t>, </a:t>
            </a:r>
            <a:r>
              <a:rPr lang="en-US" noProof="0" dirty="0" err="1"/>
              <a:t>na</a:t>
            </a:r>
            <a:r>
              <a:rPr lang="en-US" noProof="0" dirty="0"/>
              <a:t> </a:t>
            </a:r>
            <a:r>
              <a:rPr lang="en-US" noProof="0" dirty="0" err="1"/>
              <a:t>senzorskih</a:t>
            </a:r>
            <a:r>
              <a:rPr lang="en-US" noProof="0" dirty="0"/>
              <a:t> </a:t>
            </a:r>
            <a:r>
              <a:rPr lang="en-US" noProof="0" dirty="0" err="1"/>
              <a:t>podatkih</a:t>
            </a:r>
            <a:r>
              <a:rPr lang="en-US" noProof="0" dirty="0"/>
              <a:t>.</a:t>
            </a:r>
          </a:p>
          <a:p>
            <a:endParaRPr lang="en-US" noProof="0" dirty="0"/>
          </a:p>
          <a:p>
            <a:r>
              <a:rPr lang="en-US" noProof="0" dirty="0" err="1"/>
              <a:t>Pri</a:t>
            </a:r>
            <a:r>
              <a:rPr lang="en-US" noProof="0" dirty="0"/>
              <a:t> </a:t>
            </a:r>
            <a:r>
              <a:rPr lang="en-US" noProof="0" dirty="0" err="1"/>
              <a:t>robotu</a:t>
            </a:r>
            <a:r>
              <a:rPr lang="en-US" noProof="0" dirty="0"/>
              <a:t>, ki se </a:t>
            </a:r>
            <a:r>
              <a:rPr lang="en-US" noProof="0" dirty="0" err="1"/>
              <a:t>giblje</a:t>
            </a:r>
            <a:r>
              <a:rPr lang="en-US" noProof="0" dirty="0"/>
              <a:t> v </a:t>
            </a:r>
            <a:r>
              <a:rPr lang="en-US" noProof="0" dirty="0" err="1"/>
              <a:t>realnem</a:t>
            </a:r>
            <a:r>
              <a:rPr lang="en-US" noProof="0" dirty="0"/>
              <a:t> </a:t>
            </a:r>
            <a:r>
              <a:rPr lang="en-US" noProof="0" dirty="0" err="1"/>
              <a:t>okolju</a:t>
            </a:r>
            <a:r>
              <a:rPr lang="en-US" noProof="0" dirty="0"/>
              <a:t> </a:t>
            </a:r>
            <a:r>
              <a:rPr lang="en-US" noProof="0" dirty="0" err="1"/>
              <a:t>okolica</a:t>
            </a:r>
            <a:r>
              <a:rPr lang="en-US" noProof="0" dirty="0"/>
              <a:t> </a:t>
            </a:r>
            <a:r>
              <a:rPr lang="en-US" noProof="0" dirty="0" err="1"/>
              <a:t>ni</a:t>
            </a:r>
            <a:r>
              <a:rPr lang="en-US" noProof="0" dirty="0"/>
              <a:t> </a:t>
            </a:r>
            <a:r>
              <a:rPr lang="en-US" noProof="0" dirty="0" err="1"/>
              <a:t>opisana</a:t>
            </a:r>
            <a:r>
              <a:rPr lang="en-US" noProof="0" dirty="0"/>
              <a:t> z </a:t>
            </a:r>
            <a:r>
              <a:rPr lang="en-US" noProof="0" dirty="0" err="1"/>
              <a:t>geometrijskimi</a:t>
            </a:r>
            <a:r>
              <a:rPr lang="en-US" noProof="0" dirty="0"/>
              <a:t> </a:t>
            </a:r>
            <a:r>
              <a:rPr lang="en-US" noProof="0" dirty="0" err="1"/>
              <a:t>primitivi</a:t>
            </a:r>
            <a:r>
              <a:rPr lang="en-US" noProof="0" dirty="0"/>
              <a:t>, </a:t>
            </a:r>
            <a:r>
              <a:rPr lang="en-US" noProof="0" dirty="0" err="1"/>
              <a:t>kot</a:t>
            </a:r>
            <a:r>
              <a:rPr lang="en-US" noProof="0" dirty="0"/>
              <a:t> so </a:t>
            </a:r>
            <a:r>
              <a:rPr lang="en-US" noProof="0" dirty="0" err="1"/>
              <a:t>krogle</a:t>
            </a:r>
            <a:r>
              <a:rPr lang="en-US" noProof="0" dirty="0"/>
              <a:t> in </a:t>
            </a:r>
            <a:r>
              <a:rPr lang="en-US" noProof="0" dirty="0" err="1"/>
              <a:t>valji</a:t>
            </a:r>
            <a:r>
              <a:rPr lang="en-US" noProof="0" dirty="0"/>
              <a:t>, od </a:t>
            </a:r>
            <a:r>
              <a:rPr lang="en-US" noProof="0" dirty="0" err="1"/>
              <a:t>katerih</a:t>
            </a:r>
            <a:r>
              <a:rPr lang="en-US" noProof="0" dirty="0"/>
              <a:t> je </a:t>
            </a:r>
            <a:r>
              <a:rPr lang="en-US" noProof="0" dirty="0" err="1"/>
              <a:t>enostavno</a:t>
            </a:r>
            <a:r>
              <a:rPr lang="en-US" noProof="0" dirty="0"/>
              <a:t> </a:t>
            </a:r>
            <a:r>
              <a:rPr lang="en-US" noProof="0" dirty="0" err="1"/>
              <a:t>izračunavati</a:t>
            </a:r>
            <a:r>
              <a:rPr lang="en-US" noProof="0" dirty="0"/>
              <a:t> </a:t>
            </a:r>
            <a:r>
              <a:rPr lang="en-US" noProof="0" dirty="0" err="1"/>
              <a:t>oddaljenost</a:t>
            </a:r>
            <a:r>
              <a:rPr lang="en-US" noProof="0" dirty="0"/>
              <a:t> </a:t>
            </a:r>
            <a:r>
              <a:rPr lang="en-US" noProof="0" dirty="0" err="1"/>
              <a:t>robota</a:t>
            </a:r>
            <a:r>
              <a:rPr lang="en-US" noProof="0" dirty="0"/>
              <a:t>. </a:t>
            </a:r>
            <a:r>
              <a:rPr lang="en-US" noProof="0" dirty="0" err="1"/>
              <a:t>Naša</a:t>
            </a:r>
            <a:r>
              <a:rPr lang="en-US" noProof="0" dirty="0"/>
              <a:t> </a:t>
            </a:r>
            <a:r>
              <a:rPr lang="en-US" noProof="0" dirty="0" err="1"/>
              <a:t>predstava</a:t>
            </a:r>
            <a:r>
              <a:rPr lang="en-US" noProof="0" dirty="0"/>
              <a:t> </a:t>
            </a:r>
            <a:r>
              <a:rPr lang="en-US" noProof="0" dirty="0" err="1"/>
              <a:t>okolja</a:t>
            </a:r>
            <a:r>
              <a:rPr lang="en-US" noProof="0" dirty="0"/>
              <a:t> je </a:t>
            </a:r>
            <a:r>
              <a:rPr lang="en-US" noProof="0" dirty="0" err="1"/>
              <a:t>sestavljena</a:t>
            </a:r>
            <a:r>
              <a:rPr lang="en-US" noProof="0" dirty="0"/>
              <a:t> </a:t>
            </a:r>
            <a:r>
              <a:rPr lang="en-US" noProof="0" dirty="0" err="1"/>
              <a:t>iz</a:t>
            </a:r>
            <a:r>
              <a:rPr lang="en-US" noProof="0" dirty="0"/>
              <a:t> </a:t>
            </a:r>
            <a:r>
              <a:rPr lang="en-US" noProof="0" dirty="0" err="1"/>
              <a:t>senzorskih</a:t>
            </a:r>
            <a:r>
              <a:rPr lang="en-US" noProof="0" dirty="0"/>
              <a:t> </a:t>
            </a:r>
            <a:r>
              <a:rPr lang="en-US" noProof="0" dirty="0" err="1"/>
              <a:t>meritev</a:t>
            </a:r>
            <a:r>
              <a:rPr lang="en-US" noProof="0" dirty="0"/>
              <a:t>, </a:t>
            </a:r>
            <a:r>
              <a:rPr lang="en-US" noProof="0" dirty="0" err="1"/>
              <a:t>pogosto</a:t>
            </a:r>
            <a:r>
              <a:rPr lang="en-US" noProof="0" dirty="0"/>
              <a:t> lidar </a:t>
            </a:r>
            <a:r>
              <a:rPr lang="en-US" noProof="0" dirty="0" err="1"/>
              <a:t>oziroma</a:t>
            </a:r>
            <a:r>
              <a:rPr lang="en-US" noProof="0" dirty="0"/>
              <a:t> </a:t>
            </a:r>
            <a:r>
              <a:rPr lang="en-US" noProof="0" dirty="0" err="1"/>
              <a:t>meritev</a:t>
            </a:r>
            <a:r>
              <a:rPr lang="en-US" noProof="0" dirty="0"/>
              <a:t> </a:t>
            </a:r>
            <a:r>
              <a:rPr lang="en-US" noProof="0" dirty="0" err="1"/>
              <a:t>globinske</a:t>
            </a:r>
            <a:r>
              <a:rPr lang="en-US" noProof="0" dirty="0"/>
              <a:t> </a:t>
            </a:r>
            <a:r>
              <a:rPr lang="en-US" noProof="0" dirty="0" err="1"/>
              <a:t>kamere</a:t>
            </a:r>
            <a:r>
              <a:rPr lang="en-US" noProof="0" dirty="0"/>
              <a:t>, ki </a:t>
            </a:r>
            <a:r>
              <a:rPr lang="en-US" noProof="0" dirty="0" err="1"/>
              <a:t>sestavljajo</a:t>
            </a:r>
            <a:r>
              <a:rPr lang="en-US" noProof="0" dirty="0"/>
              <a:t> </a:t>
            </a:r>
            <a:r>
              <a:rPr lang="en-US" noProof="0" dirty="0" err="1"/>
              <a:t>oblak</a:t>
            </a:r>
            <a:r>
              <a:rPr lang="en-US" noProof="0" dirty="0"/>
              <a:t> </a:t>
            </a:r>
            <a:r>
              <a:rPr lang="en-US" noProof="0" dirty="0" err="1"/>
              <a:t>točk</a:t>
            </a:r>
            <a:r>
              <a:rPr lang="en-US" noProof="0" dirty="0"/>
              <a:t>. Ta </a:t>
            </a:r>
            <a:r>
              <a:rPr lang="en-US" noProof="0" dirty="0" err="1"/>
              <a:t>oblak</a:t>
            </a:r>
            <a:r>
              <a:rPr lang="en-US" noProof="0" dirty="0"/>
              <a:t> </a:t>
            </a:r>
            <a:r>
              <a:rPr lang="en-US" noProof="0" dirty="0" err="1"/>
              <a:t>točk</a:t>
            </a:r>
            <a:r>
              <a:rPr lang="en-US" noProof="0" dirty="0"/>
              <a:t> je </a:t>
            </a:r>
            <a:r>
              <a:rPr lang="en-US" noProof="0" dirty="0" err="1"/>
              <a:t>mogoče</a:t>
            </a:r>
            <a:r>
              <a:rPr lang="en-US" noProof="0" dirty="0"/>
              <a:t> </a:t>
            </a:r>
            <a:r>
              <a:rPr lang="en-US" noProof="0" dirty="0" err="1"/>
              <a:t>nato</a:t>
            </a:r>
            <a:r>
              <a:rPr lang="en-US" noProof="0" dirty="0"/>
              <a:t> </a:t>
            </a:r>
            <a:r>
              <a:rPr lang="en-US" noProof="0" dirty="0" err="1"/>
              <a:t>pretvoriti</a:t>
            </a:r>
            <a:r>
              <a:rPr lang="en-US" noProof="0" dirty="0"/>
              <a:t> v </a:t>
            </a:r>
            <a:r>
              <a:rPr lang="en-US" noProof="0" dirty="0" err="1"/>
              <a:t>mrežo</a:t>
            </a:r>
            <a:r>
              <a:rPr lang="en-US" noProof="0" dirty="0"/>
              <a:t> </a:t>
            </a:r>
            <a:r>
              <a:rPr lang="en-US" noProof="0" dirty="0" err="1"/>
              <a:t>zasedenosti</a:t>
            </a:r>
            <a:r>
              <a:rPr lang="en-US" noProof="0" dirty="0"/>
              <a:t>, </a:t>
            </a:r>
            <a:r>
              <a:rPr lang="en-US" noProof="0" dirty="0" err="1"/>
              <a:t>kjer</a:t>
            </a:r>
            <a:r>
              <a:rPr lang="en-US" noProof="0" dirty="0"/>
              <a:t> </a:t>
            </a:r>
            <a:r>
              <a:rPr lang="en-US" noProof="0" dirty="0" err="1"/>
              <a:t>okolico</a:t>
            </a:r>
            <a:r>
              <a:rPr lang="en-US" noProof="0" dirty="0"/>
              <a:t> </a:t>
            </a:r>
            <a:r>
              <a:rPr lang="en-US" noProof="0" dirty="0" err="1"/>
              <a:t>razdelimo</a:t>
            </a:r>
            <a:r>
              <a:rPr lang="en-US" noProof="0" dirty="0"/>
              <a:t> </a:t>
            </a:r>
            <a:r>
              <a:rPr lang="en-US" noProof="0" dirty="0" err="1"/>
              <a:t>na</a:t>
            </a:r>
            <a:r>
              <a:rPr lang="en-US" noProof="0" dirty="0"/>
              <a:t> </a:t>
            </a:r>
            <a:r>
              <a:rPr lang="en-US" noProof="0" dirty="0" err="1"/>
              <a:t>območja</a:t>
            </a:r>
            <a:r>
              <a:rPr lang="en-US" noProof="0" dirty="0"/>
              <a:t>, za </a:t>
            </a:r>
            <a:r>
              <a:rPr lang="en-US" noProof="0" dirty="0" err="1"/>
              <a:t>katere</a:t>
            </a:r>
            <a:r>
              <a:rPr lang="en-US" noProof="0" dirty="0"/>
              <a:t> </a:t>
            </a:r>
            <a:r>
              <a:rPr lang="en-US" noProof="0" dirty="0" err="1"/>
              <a:t>določimo</a:t>
            </a:r>
            <a:r>
              <a:rPr lang="en-US" noProof="0" dirty="0"/>
              <a:t> </a:t>
            </a:r>
            <a:r>
              <a:rPr lang="en-US" noProof="0" dirty="0" err="1"/>
              <a:t>verjetnost</a:t>
            </a:r>
            <a:r>
              <a:rPr lang="en-US" noProof="0" dirty="0"/>
              <a:t> </a:t>
            </a:r>
            <a:r>
              <a:rPr lang="en-US" noProof="0" dirty="0" err="1"/>
              <a:t>zasedenosti</a:t>
            </a:r>
            <a:r>
              <a:rPr lang="en-US" noProof="0" dirty="0"/>
              <a:t> </a:t>
            </a:r>
            <a:r>
              <a:rPr lang="en-US" noProof="0" dirty="0" err="1"/>
              <a:t>prostora</a:t>
            </a:r>
            <a:r>
              <a:rPr lang="en-US" noProof="0" dirty="0"/>
              <a:t>. </a:t>
            </a:r>
            <a:r>
              <a:rPr lang="en-US" noProof="0" dirty="0" err="1"/>
              <a:t>Če</a:t>
            </a:r>
            <a:r>
              <a:rPr lang="en-US" noProof="0" dirty="0"/>
              <a:t> se </a:t>
            </a:r>
            <a:r>
              <a:rPr lang="en-US" noProof="0" dirty="0" err="1"/>
              <a:t>gibljemo</a:t>
            </a:r>
            <a:r>
              <a:rPr lang="en-US" noProof="0" dirty="0"/>
              <a:t> v 2D </a:t>
            </a:r>
            <a:r>
              <a:rPr lang="en-US" noProof="0" dirty="0" err="1"/>
              <a:t>prostoru</a:t>
            </a:r>
            <a:r>
              <a:rPr lang="en-US" noProof="0" dirty="0"/>
              <a:t> so to </a:t>
            </a:r>
            <a:r>
              <a:rPr lang="en-US" noProof="0" dirty="0" err="1"/>
              <a:t>kvadrati</a:t>
            </a:r>
            <a:r>
              <a:rPr lang="en-US" noProof="0" dirty="0"/>
              <a:t>, v 3D </a:t>
            </a:r>
            <a:r>
              <a:rPr lang="en-US" noProof="0" dirty="0" err="1"/>
              <a:t>prostoru</a:t>
            </a:r>
            <a:r>
              <a:rPr lang="en-US" noProof="0" dirty="0"/>
              <a:t> pa </a:t>
            </a:r>
            <a:r>
              <a:rPr lang="en-US" noProof="0" dirty="0" err="1"/>
              <a:t>imamo</a:t>
            </a:r>
            <a:r>
              <a:rPr lang="en-US" noProof="0" dirty="0"/>
              <a:t> </a:t>
            </a:r>
            <a:r>
              <a:rPr lang="en-US" noProof="0" dirty="0" err="1"/>
              <a:t>opravka</a:t>
            </a:r>
            <a:r>
              <a:rPr lang="en-US" noProof="0" dirty="0"/>
              <a:t> z </a:t>
            </a:r>
            <a:r>
              <a:rPr lang="en-US" noProof="0" dirty="0" err="1"/>
              <a:t>voxli</a:t>
            </a:r>
            <a:r>
              <a:rPr lang="en-US" noProof="0" dirty="0"/>
              <a:t>, </a:t>
            </a:r>
            <a:r>
              <a:rPr lang="en-US" noProof="0" dirty="0" err="1"/>
              <a:t>oziroma</a:t>
            </a:r>
            <a:r>
              <a:rPr lang="en-US" noProof="0" dirty="0"/>
              <a:t> </a:t>
            </a:r>
            <a:r>
              <a:rPr lang="en-US" noProof="0" dirty="0" err="1"/>
              <a:t>kockami</a:t>
            </a:r>
            <a:r>
              <a:rPr lang="en-US" noProof="0" dirty="0"/>
              <a:t>.  </a:t>
            </a:r>
            <a:endParaRPr lang="sl-SI" noProof="0" dirty="0"/>
          </a:p>
        </p:txBody>
      </p:sp>
      <p:sp>
        <p:nvSpPr>
          <p:cNvPr id="4" name="Slide Number Placeholder 3"/>
          <p:cNvSpPr>
            <a:spLocks noGrp="1"/>
          </p:cNvSpPr>
          <p:nvPr>
            <p:ph type="sldNum" sz="quarter" idx="5"/>
          </p:nvPr>
        </p:nvSpPr>
        <p:spPr/>
        <p:txBody>
          <a:bodyPr/>
          <a:lstStyle/>
          <a:p>
            <a:fld id="{0949A16A-F620-4A89-BC9D-2E06FACD91FC}" type="slidenum">
              <a:rPr lang="LID4096" smtClean="0"/>
              <a:t>3</a:t>
            </a:fld>
            <a:endParaRPr lang="LID4096"/>
          </a:p>
        </p:txBody>
      </p:sp>
    </p:spTree>
    <p:extLst>
      <p:ext uri="{BB962C8B-B14F-4D97-AF65-F5344CB8AC3E}">
        <p14:creationId xmlns:p14="http://schemas.microsoft.com/office/powerpoint/2010/main" val="3744968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err="1"/>
              <a:t>Odbojno</a:t>
            </a:r>
            <a:r>
              <a:rPr lang="en-US" dirty="0"/>
              <a:t> polje od over </a:t>
            </a:r>
            <a:r>
              <a:rPr lang="en-US" dirty="0" err="1"/>
              <a:t>izračunamo</a:t>
            </a:r>
            <a:r>
              <a:rPr lang="en-US" dirty="0"/>
              <a:t> z </a:t>
            </a:r>
            <a:r>
              <a:rPr lang="en-US" dirty="0" err="1"/>
              <a:t>uporabo</a:t>
            </a:r>
            <a:r>
              <a:rPr lang="en-US" dirty="0"/>
              <a:t> </a:t>
            </a:r>
            <a:r>
              <a:rPr lang="en-US" dirty="0" err="1"/>
              <a:t>diskretne</a:t>
            </a:r>
            <a:r>
              <a:rPr lang="en-US" dirty="0"/>
              <a:t> </a:t>
            </a:r>
            <a:r>
              <a:rPr lang="en-US" dirty="0" err="1"/>
              <a:t>jedrne</a:t>
            </a:r>
            <a:r>
              <a:rPr lang="en-US" dirty="0"/>
              <a:t> </a:t>
            </a:r>
            <a:r>
              <a:rPr lang="en-US" dirty="0" err="1"/>
              <a:t>konvolucije</a:t>
            </a:r>
            <a:r>
              <a:rPr lang="en-US" dirty="0"/>
              <a:t>.  </a:t>
            </a:r>
            <a:r>
              <a:rPr lang="en-US" dirty="0" err="1"/>
              <a:t>Pravzaprav</a:t>
            </a:r>
            <a:r>
              <a:rPr lang="en-US" dirty="0"/>
              <a:t> </a:t>
            </a:r>
            <a:r>
              <a:rPr lang="en-US" dirty="0" err="1"/>
              <a:t>izračunavamo</a:t>
            </a:r>
            <a:r>
              <a:rPr lang="en-US" dirty="0"/>
              <a:t> </a:t>
            </a:r>
            <a:r>
              <a:rPr lang="en-US" dirty="0" err="1"/>
              <a:t>odbojno</a:t>
            </a:r>
            <a:r>
              <a:rPr lang="en-US" dirty="0"/>
              <a:t> polje v </a:t>
            </a:r>
            <a:r>
              <a:rPr lang="en-US" dirty="0" err="1"/>
              <a:t>okolici</a:t>
            </a:r>
            <a:r>
              <a:rPr lang="en-US" dirty="0"/>
              <a:t> </a:t>
            </a:r>
            <a:r>
              <a:rPr lang="en-US" dirty="0" err="1"/>
              <a:t>točke</a:t>
            </a:r>
            <a:r>
              <a:rPr lang="en-US" dirty="0"/>
              <a:t> </a:t>
            </a:r>
            <a:r>
              <a:rPr lang="en-US" dirty="0" err="1"/>
              <a:t>ali</a:t>
            </a:r>
            <a:r>
              <a:rPr lang="en-US" dirty="0"/>
              <a:t> </a:t>
            </a:r>
            <a:r>
              <a:rPr lang="en-US" dirty="0" err="1"/>
              <a:t>večih</a:t>
            </a:r>
            <a:r>
              <a:rPr lang="en-US" dirty="0"/>
              <a:t> </a:t>
            </a:r>
            <a:r>
              <a:rPr lang="en-US" dirty="0" err="1"/>
              <a:t>točk</a:t>
            </a:r>
            <a:r>
              <a:rPr lang="en-US" dirty="0"/>
              <a:t> </a:t>
            </a:r>
            <a:r>
              <a:rPr lang="en-US" dirty="0" err="1"/>
              <a:t>na</a:t>
            </a:r>
            <a:r>
              <a:rPr lang="en-US" dirty="0"/>
              <a:t> </a:t>
            </a:r>
            <a:r>
              <a:rPr lang="en-US" dirty="0" err="1"/>
              <a:t>robotu</a:t>
            </a:r>
            <a:r>
              <a:rPr lang="en-US" dirty="0"/>
              <a:t>. </a:t>
            </a:r>
          </a:p>
          <a:p>
            <a:endParaRPr lang="en-US" dirty="0"/>
          </a:p>
          <a:p>
            <a:r>
              <a:rPr lang="en-US" dirty="0" err="1"/>
              <a:t>Pri</a:t>
            </a:r>
            <a:r>
              <a:rPr lang="en-US" dirty="0"/>
              <a:t> </a:t>
            </a:r>
            <a:r>
              <a:rPr lang="en-US" dirty="0" err="1"/>
              <a:t>tem</a:t>
            </a:r>
            <a:r>
              <a:rPr lang="en-US" dirty="0"/>
              <a:t> </a:t>
            </a:r>
            <a:r>
              <a:rPr lang="en-US" dirty="0" err="1"/>
              <a:t>upoarbljamo</a:t>
            </a:r>
            <a:r>
              <a:rPr lang="en-US" dirty="0"/>
              <a:t> </a:t>
            </a:r>
            <a:r>
              <a:rPr lang="en-US" dirty="0" err="1"/>
              <a:t>posebna</a:t>
            </a:r>
            <a:r>
              <a:rPr lang="en-US" dirty="0"/>
              <a:t> </a:t>
            </a:r>
            <a:r>
              <a:rPr lang="en-US" dirty="0" err="1"/>
              <a:t>konvolucijska</a:t>
            </a:r>
            <a:r>
              <a:rPr lang="en-US" dirty="0"/>
              <a:t> </a:t>
            </a:r>
            <a:r>
              <a:rPr lang="en-US" dirty="0" err="1"/>
              <a:t>jedra</a:t>
            </a:r>
            <a:r>
              <a:rPr lang="en-US" dirty="0"/>
              <a:t>, ki </a:t>
            </a:r>
            <a:r>
              <a:rPr lang="en-US" dirty="0" err="1"/>
              <a:t>nam</a:t>
            </a:r>
            <a:r>
              <a:rPr lang="en-US" dirty="0"/>
              <a:t> </a:t>
            </a:r>
            <a:r>
              <a:rPr lang="en-US" dirty="0" err="1"/>
              <a:t>povedo</a:t>
            </a:r>
            <a:r>
              <a:rPr lang="en-US" dirty="0"/>
              <a:t> </a:t>
            </a:r>
            <a:r>
              <a:rPr lang="en-US" dirty="0" err="1"/>
              <a:t>kako</a:t>
            </a:r>
            <a:r>
              <a:rPr lang="en-US" dirty="0"/>
              <a:t> </a:t>
            </a:r>
            <a:r>
              <a:rPr lang="en-US" dirty="0" err="1"/>
              <a:t>daleč</a:t>
            </a:r>
            <a:r>
              <a:rPr lang="en-US" dirty="0"/>
              <a:t> od </a:t>
            </a:r>
            <a:r>
              <a:rPr lang="en-US" dirty="0" err="1"/>
              <a:t>njihove</a:t>
            </a:r>
            <a:r>
              <a:rPr lang="en-US" dirty="0"/>
              <a:t> </a:t>
            </a:r>
            <a:r>
              <a:rPr lang="en-US" dirty="0" err="1"/>
              <a:t>sredine</a:t>
            </a:r>
            <a:r>
              <a:rPr lang="en-US" dirty="0"/>
              <a:t> se </a:t>
            </a:r>
            <a:r>
              <a:rPr lang="en-US" dirty="0" err="1"/>
              <a:t>nahajajo</a:t>
            </a:r>
            <a:r>
              <a:rPr lang="en-US" dirty="0"/>
              <a:t> </a:t>
            </a:r>
            <a:r>
              <a:rPr lang="en-US" dirty="0" err="1"/>
              <a:t>ovire</a:t>
            </a:r>
            <a:r>
              <a:rPr lang="en-US" dirty="0"/>
              <a:t>. </a:t>
            </a:r>
            <a:r>
              <a:rPr lang="en-US" dirty="0" err="1"/>
              <a:t>Uporabljamo</a:t>
            </a:r>
            <a:r>
              <a:rPr lang="en-US" dirty="0"/>
              <a:t> tri </a:t>
            </a:r>
            <a:r>
              <a:rPr lang="en-US" dirty="0" err="1"/>
              <a:t>ločena</a:t>
            </a:r>
            <a:r>
              <a:rPr lang="en-US" dirty="0"/>
              <a:t> </a:t>
            </a:r>
            <a:r>
              <a:rPr lang="en-US" dirty="0" err="1"/>
              <a:t>jedra</a:t>
            </a:r>
            <a:r>
              <a:rPr lang="en-US" dirty="0"/>
              <a:t> za x, y in z </a:t>
            </a:r>
            <a:r>
              <a:rPr lang="en-US" dirty="0" err="1"/>
              <a:t>smer</a:t>
            </a:r>
            <a:r>
              <a:rPr lang="en-US" dirty="0"/>
              <a:t>. </a:t>
            </a:r>
            <a:r>
              <a:rPr lang="en-US" dirty="0" err="1"/>
              <a:t>Iz</a:t>
            </a:r>
            <a:r>
              <a:rPr lang="en-US" dirty="0"/>
              <a:t> </a:t>
            </a:r>
            <a:r>
              <a:rPr lang="en-US" dirty="0" err="1"/>
              <a:t>mreže</a:t>
            </a:r>
            <a:r>
              <a:rPr lang="en-US" dirty="0"/>
              <a:t> </a:t>
            </a:r>
            <a:r>
              <a:rPr lang="en-US" dirty="0" err="1"/>
              <a:t>ovir</a:t>
            </a:r>
            <a:r>
              <a:rPr lang="en-US" dirty="0"/>
              <a:t> </a:t>
            </a:r>
            <a:r>
              <a:rPr lang="en-US" dirty="0" err="1"/>
              <a:t>izrežemo</a:t>
            </a:r>
            <a:r>
              <a:rPr lang="en-US" dirty="0"/>
              <a:t> </a:t>
            </a:r>
            <a:r>
              <a:rPr lang="en-US" dirty="0" err="1"/>
              <a:t>okno</a:t>
            </a:r>
            <a:r>
              <a:rPr lang="en-US" dirty="0"/>
              <a:t>, ki </a:t>
            </a:r>
            <a:r>
              <a:rPr lang="en-US" dirty="0" err="1"/>
              <a:t>ima</a:t>
            </a:r>
            <a:r>
              <a:rPr lang="en-US" dirty="0"/>
              <a:t> </a:t>
            </a:r>
            <a:r>
              <a:rPr lang="en-US" dirty="0" err="1"/>
              <a:t>srediče</a:t>
            </a:r>
            <a:r>
              <a:rPr lang="en-US" dirty="0"/>
              <a:t> v </a:t>
            </a:r>
            <a:r>
              <a:rPr lang="en-US" dirty="0" err="1"/>
              <a:t>točki</a:t>
            </a:r>
            <a:r>
              <a:rPr lang="en-US" dirty="0"/>
              <a:t> </a:t>
            </a:r>
            <a:r>
              <a:rPr lang="en-US" dirty="0" err="1"/>
              <a:t>izbranega</a:t>
            </a:r>
            <a:r>
              <a:rPr lang="en-US" dirty="0"/>
              <a:t> </a:t>
            </a:r>
            <a:r>
              <a:rPr lang="en-US" dirty="0" err="1"/>
              <a:t>koordinatnega</a:t>
            </a:r>
            <a:r>
              <a:rPr lang="en-US" dirty="0"/>
              <a:t> </a:t>
            </a:r>
            <a:r>
              <a:rPr lang="en-US" dirty="0" err="1"/>
              <a:t>sistema</a:t>
            </a:r>
            <a:r>
              <a:rPr lang="en-US" dirty="0"/>
              <a:t> </a:t>
            </a:r>
            <a:r>
              <a:rPr lang="sl-SI" dirty="0"/>
              <a:t>na našem</a:t>
            </a:r>
            <a:r>
              <a:rPr lang="en-US" dirty="0"/>
              <a:t> </a:t>
            </a:r>
            <a:r>
              <a:rPr lang="sl-SI" dirty="0"/>
              <a:t>robotu</a:t>
            </a:r>
            <a:r>
              <a:rPr lang="en-US" dirty="0"/>
              <a:t>, </a:t>
            </a:r>
            <a:r>
              <a:rPr lang="en-US" dirty="0" err="1"/>
              <a:t>dimenzije</a:t>
            </a:r>
            <a:r>
              <a:rPr lang="en-US" dirty="0"/>
              <a:t> </a:t>
            </a:r>
            <a:r>
              <a:rPr lang="sl-SI" dirty="0"/>
              <a:t>izrezanega okna </a:t>
            </a:r>
            <a:r>
              <a:rPr lang="en-US" dirty="0"/>
              <a:t>so </a:t>
            </a:r>
            <a:r>
              <a:rPr lang="en-US" dirty="0" err="1"/>
              <a:t>enake</a:t>
            </a:r>
            <a:r>
              <a:rPr lang="en-US" dirty="0"/>
              <a:t> </a:t>
            </a:r>
            <a:r>
              <a:rPr lang="en-US" dirty="0" err="1"/>
              <a:t>dimenzijam</a:t>
            </a:r>
            <a:r>
              <a:rPr lang="en-US" dirty="0"/>
              <a:t> </a:t>
            </a:r>
            <a:r>
              <a:rPr lang="en-US" dirty="0" err="1"/>
              <a:t>našega</a:t>
            </a:r>
            <a:r>
              <a:rPr lang="en-US" dirty="0"/>
              <a:t> </a:t>
            </a:r>
            <a:r>
              <a:rPr lang="en-US" dirty="0" err="1"/>
              <a:t>jedra</a:t>
            </a:r>
            <a:r>
              <a:rPr lang="en-US" dirty="0"/>
              <a:t>. </a:t>
            </a:r>
            <a:r>
              <a:rPr lang="en-US" dirty="0" err="1"/>
              <a:t>Nato</a:t>
            </a:r>
            <a:r>
              <a:rPr lang="en-US" dirty="0"/>
              <a:t> </a:t>
            </a:r>
            <a:r>
              <a:rPr lang="en-US" dirty="0" err="1"/>
              <a:t>elemente</a:t>
            </a:r>
            <a:r>
              <a:rPr lang="en-US" dirty="0"/>
              <a:t> </a:t>
            </a:r>
            <a:r>
              <a:rPr lang="en-US" dirty="0" err="1"/>
              <a:t>konvolucijskega</a:t>
            </a:r>
            <a:r>
              <a:rPr lang="en-US" dirty="0"/>
              <a:t> </a:t>
            </a:r>
            <a:r>
              <a:rPr lang="en-US" dirty="0" err="1"/>
              <a:t>jedra</a:t>
            </a:r>
            <a:r>
              <a:rPr lang="en-US" dirty="0"/>
              <a:t> </a:t>
            </a:r>
            <a:r>
              <a:rPr lang="en-US" dirty="0" err="1"/>
              <a:t>vsakega</a:t>
            </a:r>
            <a:r>
              <a:rPr lang="en-US" dirty="0"/>
              <a:t> </a:t>
            </a:r>
            <a:r>
              <a:rPr lang="en-US" dirty="0" err="1"/>
              <a:t>posebej</a:t>
            </a:r>
            <a:r>
              <a:rPr lang="en-US" dirty="0"/>
              <a:t> </a:t>
            </a:r>
            <a:r>
              <a:rPr lang="en-US" dirty="0" err="1"/>
              <a:t>pomnožimo</a:t>
            </a:r>
            <a:r>
              <a:rPr lang="en-US" dirty="0"/>
              <a:t> z </a:t>
            </a:r>
            <a:r>
              <a:rPr lang="en-US" dirty="0" err="1"/>
              <a:t>pripadajočim</a:t>
            </a:r>
            <a:r>
              <a:rPr lang="en-US" dirty="0"/>
              <a:t> </a:t>
            </a:r>
            <a:r>
              <a:rPr lang="en-US" dirty="0" err="1"/>
              <a:t>elementom</a:t>
            </a:r>
            <a:r>
              <a:rPr lang="en-US" dirty="0"/>
              <a:t> </a:t>
            </a:r>
            <a:r>
              <a:rPr lang="en-US" dirty="0" err="1"/>
              <a:t>iz</a:t>
            </a:r>
            <a:r>
              <a:rPr lang="en-US" dirty="0"/>
              <a:t> </a:t>
            </a:r>
            <a:r>
              <a:rPr lang="en-US" dirty="0" err="1"/>
              <a:t>pridobljenega</a:t>
            </a:r>
            <a:r>
              <a:rPr lang="en-US" dirty="0"/>
              <a:t> </a:t>
            </a:r>
            <a:r>
              <a:rPr lang="en-US" dirty="0" err="1"/>
              <a:t>okna</a:t>
            </a:r>
            <a:r>
              <a:rPr lang="en-US" dirty="0"/>
              <a:t>. Ko </a:t>
            </a:r>
            <a:r>
              <a:rPr lang="en-US" dirty="0" err="1"/>
              <a:t>pomnožimo</a:t>
            </a:r>
            <a:r>
              <a:rPr lang="en-US" dirty="0"/>
              <a:t> in </a:t>
            </a:r>
            <a:r>
              <a:rPr lang="en-US" dirty="0" err="1"/>
              <a:t>nato</a:t>
            </a:r>
            <a:r>
              <a:rPr lang="en-US" dirty="0"/>
              <a:t> </a:t>
            </a:r>
            <a:r>
              <a:rPr lang="en-US" dirty="0" err="1"/>
              <a:t>seštejemo</a:t>
            </a:r>
            <a:r>
              <a:rPr lang="en-US" dirty="0"/>
              <a:t> </a:t>
            </a:r>
            <a:r>
              <a:rPr lang="en-US" dirty="0" err="1"/>
              <a:t>vse</a:t>
            </a:r>
            <a:r>
              <a:rPr lang="en-US" dirty="0"/>
              <a:t> </a:t>
            </a:r>
            <a:r>
              <a:rPr lang="en-US" dirty="0" err="1"/>
              <a:t>vrednosti</a:t>
            </a:r>
            <a:r>
              <a:rPr lang="en-US" dirty="0"/>
              <a:t> </a:t>
            </a:r>
            <a:r>
              <a:rPr lang="en-US" dirty="0" err="1"/>
              <a:t>nam</a:t>
            </a:r>
            <a:r>
              <a:rPr lang="en-US" dirty="0"/>
              <a:t> </a:t>
            </a:r>
            <a:r>
              <a:rPr lang="en-US" dirty="0" err="1"/>
              <a:t>vsako</a:t>
            </a:r>
            <a:r>
              <a:rPr lang="en-US" dirty="0"/>
              <a:t> od </a:t>
            </a:r>
            <a:r>
              <a:rPr lang="en-US" dirty="0" err="1"/>
              <a:t>konvolucijskih</a:t>
            </a:r>
            <a:r>
              <a:rPr lang="en-US" dirty="0"/>
              <a:t> </a:t>
            </a:r>
            <a:r>
              <a:rPr lang="en-US" dirty="0" err="1"/>
              <a:t>jeder</a:t>
            </a:r>
            <a:r>
              <a:rPr lang="en-US" dirty="0"/>
              <a:t> </a:t>
            </a:r>
            <a:r>
              <a:rPr lang="en-US" dirty="0" err="1"/>
              <a:t>vrne</a:t>
            </a:r>
            <a:r>
              <a:rPr lang="en-US" dirty="0"/>
              <a:t> </a:t>
            </a:r>
            <a:r>
              <a:rPr lang="en-US" dirty="0" err="1"/>
              <a:t>odbojno</a:t>
            </a:r>
            <a:r>
              <a:rPr lang="en-US" dirty="0"/>
              <a:t> polje za </a:t>
            </a:r>
            <a:r>
              <a:rPr lang="en-US" dirty="0" err="1"/>
              <a:t>svojo</a:t>
            </a:r>
            <a:r>
              <a:rPr lang="en-US" dirty="0"/>
              <a:t> </a:t>
            </a:r>
            <a:r>
              <a:rPr lang="en-US" dirty="0" err="1"/>
              <a:t>smer</a:t>
            </a:r>
            <a:r>
              <a:rPr lang="en-US" dirty="0"/>
              <a:t> </a:t>
            </a:r>
            <a:r>
              <a:rPr lang="en-US" dirty="0" err="1"/>
              <a:t>kartezičnega</a:t>
            </a:r>
            <a:r>
              <a:rPr lang="en-US" dirty="0"/>
              <a:t> </a:t>
            </a:r>
            <a:r>
              <a:rPr lang="en-US" dirty="0" err="1"/>
              <a:t>koordinatnega</a:t>
            </a:r>
            <a:r>
              <a:rPr lang="en-US" dirty="0"/>
              <a:t> </a:t>
            </a:r>
            <a:r>
              <a:rPr lang="en-US" dirty="0" err="1"/>
              <a:t>sistema</a:t>
            </a:r>
            <a:r>
              <a:rPr lang="en-US" dirty="0"/>
              <a:t>. </a:t>
            </a:r>
            <a:br>
              <a:rPr lang="en-US" dirty="0"/>
            </a:br>
            <a:br>
              <a:rPr lang="en-US" dirty="0"/>
            </a:br>
            <a:r>
              <a:rPr lang="en-US" dirty="0"/>
              <a:t>V </a:t>
            </a:r>
            <a:r>
              <a:rPr lang="en-US" dirty="0" err="1"/>
              <a:t>vsakem</a:t>
            </a:r>
            <a:r>
              <a:rPr lang="en-US" dirty="0"/>
              <a:t> </a:t>
            </a:r>
            <a:r>
              <a:rPr lang="en-US" dirty="0" err="1"/>
              <a:t>koraku</a:t>
            </a:r>
            <a:r>
              <a:rPr lang="en-US" dirty="0"/>
              <a:t> </a:t>
            </a:r>
            <a:r>
              <a:rPr lang="en-US" dirty="0" err="1"/>
              <a:t>torej</a:t>
            </a:r>
            <a:r>
              <a:rPr lang="en-US" dirty="0"/>
              <a:t> ne </a:t>
            </a:r>
            <a:r>
              <a:rPr lang="en-US" dirty="0" err="1"/>
              <a:t>izvajamo</a:t>
            </a:r>
            <a:r>
              <a:rPr lang="en-US" dirty="0"/>
              <a:t> </a:t>
            </a:r>
            <a:r>
              <a:rPr lang="en-US" dirty="0" err="1"/>
              <a:t>konvolucije</a:t>
            </a:r>
            <a:r>
              <a:rPr lang="en-US" dirty="0"/>
              <a:t> po </a:t>
            </a:r>
            <a:r>
              <a:rPr lang="en-US" dirty="0" err="1"/>
              <a:t>celotnem</a:t>
            </a:r>
            <a:r>
              <a:rPr lang="en-US" dirty="0"/>
              <a:t> </a:t>
            </a:r>
            <a:r>
              <a:rPr lang="en-US" dirty="0" err="1"/>
              <a:t>prostoru</a:t>
            </a:r>
            <a:r>
              <a:rPr lang="en-US" dirty="0"/>
              <a:t> </a:t>
            </a:r>
            <a:r>
              <a:rPr lang="en-US" dirty="0" err="1"/>
              <a:t>ovir</a:t>
            </a:r>
            <a:r>
              <a:rPr lang="en-US" dirty="0"/>
              <a:t>, </a:t>
            </a:r>
            <a:r>
              <a:rPr lang="en-US" dirty="0" err="1"/>
              <a:t>ampal</a:t>
            </a:r>
            <a:r>
              <a:rPr lang="en-US" dirty="0"/>
              <a:t> le </a:t>
            </a:r>
            <a:r>
              <a:rPr lang="en-US" dirty="0" err="1"/>
              <a:t>lokalno</a:t>
            </a:r>
            <a:r>
              <a:rPr lang="en-US" dirty="0"/>
              <a:t> </a:t>
            </a:r>
            <a:r>
              <a:rPr lang="en-US" dirty="0" err="1"/>
              <a:t>množenje</a:t>
            </a:r>
            <a:r>
              <a:rPr lang="en-US" dirty="0"/>
              <a:t> </a:t>
            </a:r>
            <a:r>
              <a:rPr lang="en-US" dirty="0" err="1"/>
              <a:t>istoležeih</a:t>
            </a:r>
            <a:r>
              <a:rPr lang="en-US" dirty="0"/>
              <a:t> </a:t>
            </a:r>
            <a:r>
              <a:rPr lang="en-US" dirty="0" err="1"/>
              <a:t>elementov</a:t>
            </a:r>
            <a:r>
              <a:rPr lang="en-US" dirty="0"/>
              <a:t> </a:t>
            </a:r>
            <a:r>
              <a:rPr lang="en-US" dirty="0" err="1"/>
              <a:t>matrik</a:t>
            </a:r>
            <a:r>
              <a:rPr lang="en-US" dirty="0"/>
              <a:t> </a:t>
            </a:r>
            <a:r>
              <a:rPr lang="en-US" dirty="0" err="1"/>
              <a:t>jedra</a:t>
            </a:r>
            <a:r>
              <a:rPr lang="en-US" dirty="0"/>
              <a:t> in </a:t>
            </a:r>
            <a:r>
              <a:rPr lang="en-US" dirty="0" err="1"/>
              <a:t>izrezanega</a:t>
            </a:r>
            <a:r>
              <a:rPr lang="en-US" dirty="0"/>
              <a:t> </a:t>
            </a:r>
            <a:r>
              <a:rPr lang="en-US" dirty="0" err="1"/>
              <a:t>okna</a:t>
            </a:r>
            <a:r>
              <a:rPr lang="en-US" dirty="0"/>
              <a:t>. </a:t>
            </a:r>
            <a:r>
              <a:rPr lang="en-US" dirty="0" err="1"/>
              <a:t>Posledično</a:t>
            </a:r>
            <a:r>
              <a:rPr lang="en-US" dirty="0"/>
              <a:t> je process </a:t>
            </a:r>
            <a:r>
              <a:rPr lang="en-US" dirty="0" err="1"/>
              <a:t>časovno</a:t>
            </a:r>
            <a:r>
              <a:rPr lang="en-US" dirty="0"/>
              <a:t> </a:t>
            </a:r>
            <a:r>
              <a:rPr lang="en-US" dirty="0" err="1"/>
              <a:t>učinkovit</a:t>
            </a:r>
            <a:r>
              <a:rPr lang="en-US" dirty="0"/>
              <a:t>, </a:t>
            </a:r>
            <a:r>
              <a:rPr lang="en-US" dirty="0" err="1"/>
              <a:t>saj</a:t>
            </a:r>
            <a:r>
              <a:rPr lang="en-US" dirty="0"/>
              <a:t> </a:t>
            </a:r>
            <a:r>
              <a:rPr lang="sl-SI" dirty="0"/>
              <a:t>je število računskih izvedenih operacij majhno, te pa </a:t>
            </a:r>
            <a:r>
              <a:rPr lang="en-US" dirty="0"/>
              <a:t>se </a:t>
            </a:r>
            <a:r>
              <a:rPr lang="en-US" dirty="0" err="1"/>
              <a:t>izvedejo</a:t>
            </a:r>
            <a:r>
              <a:rPr lang="en-US" dirty="0"/>
              <a:t> v </a:t>
            </a:r>
            <a:r>
              <a:rPr lang="en-US" dirty="0" err="1"/>
              <a:t>zanemarljivem</a:t>
            </a:r>
            <a:r>
              <a:rPr lang="en-US" dirty="0"/>
              <a:t> </a:t>
            </a:r>
            <a:r>
              <a:rPr lang="en-US" dirty="0" err="1"/>
              <a:t>računskem</a:t>
            </a:r>
            <a:r>
              <a:rPr lang="en-US" dirty="0"/>
              <a:t> </a:t>
            </a:r>
            <a:r>
              <a:rPr lang="en-US" dirty="0" err="1"/>
              <a:t>času</a:t>
            </a:r>
            <a:r>
              <a:rPr lang="en-US" dirty="0"/>
              <a:t>. </a:t>
            </a:r>
            <a:endParaRPr lang="LID4096" dirty="0"/>
          </a:p>
          <a:p>
            <a:endParaRPr lang="sl-SI" dirty="0"/>
          </a:p>
        </p:txBody>
      </p:sp>
      <p:sp>
        <p:nvSpPr>
          <p:cNvPr id="4" name="Označba mesta številke diapozitiva 3"/>
          <p:cNvSpPr>
            <a:spLocks noGrp="1"/>
          </p:cNvSpPr>
          <p:nvPr>
            <p:ph type="sldNum" sz="quarter" idx="5"/>
          </p:nvPr>
        </p:nvSpPr>
        <p:spPr/>
        <p:txBody>
          <a:bodyPr/>
          <a:lstStyle/>
          <a:p>
            <a:fld id="{0949A16A-F620-4A89-BC9D-2E06FACD91FC}" type="slidenum">
              <a:rPr lang="LID4096" smtClean="0"/>
              <a:t>4</a:t>
            </a:fld>
            <a:endParaRPr lang="LID4096"/>
          </a:p>
        </p:txBody>
      </p:sp>
    </p:spTree>
    <p:extLst>
      <p:ext uri="{BB962C8B-B14F-4D97-AF65-F5344CB8AC3E}">
        <p14:creationId xmlns:p14="http://schemas.microsoft.com/office/powerpoint/2010/main" val="3962952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Za jedra smo vzeli inspiracijo iz </a:t>
            </a:r>
            <a:r>
              <a:rPr lang="sl-SI" dirty="0" err="1"/>
              <a:t>sobelovega</a:t>
            </a:r>
            <a:r>
              <a:rPr lang="sl-SI" dirty="0"/>
              <a:t> operatorja.</a:t>
            </a:r>
          </a:p>
          <a:p>
            <a:endParaRPr lang="sl-SI" dirty="0"/>
          </a:p>
          <a:p>
            <a:pPr marL="0" marR="0" lvl="0" indent="0" algn="l" defTabSz="914400" rtl="0" eaLnBrk="1" fontAlgn="auto" latinLnBrk="0" hangingPunct="1">
              <a:lnSpc>
                <a:spcPct val="100000"/>
              </a:lnSpc>
              <a:spcBef>
                <a:spcPts val="0"/>
              </a:spcBef>
              <a:spcAft>
                <a:spcPts val="0"/>
              </a:spcAft>
              <a:buClrTx/>
              <a:buSzTx/>
              <a:buFontTx/>
              <a:buNone/>
              <a:tabLst/>
              <a:defRPr/>
            </a:pPr>
            <a:r>
              <a:rPr lang="sl-SI" dirty="0"/>
              <a:t>Za odbojno polje v treh dimenzijah imamo primarno os v kartezično smer, za katero računamo odbojno polje, ter dve na primarno os pravokotni osi jedra. Vrednosti na primarni osi sledijo simetričnemu vzorcu. </a:t>
            </a:r>
            <a:r>
              <a:rPr lang="sl-SI" b="0" i="0" dirty="0">
                <a:solidFill>
                  <a:srgbClr val="D1D5DB"/>
                </a:solidFill>
                <a:effectLst/>
                <a:latin typeface="Söhne"/>
              </a:rPr>
              <a:t>Najvišja vrednost je v središču jedra, vrednosti pa se enakomerno zmanjšujejo na obeh straneh. Na eni strani imajo negativno polariteto, ker želimo da odbojna sila deluje v nasprotno smer.</a:t>
            </a:r>
            <a:endParaRPr lang="sl-SI" b="0" dirty="0"/>
          </a:p>
          <a:p>
            <a:endParaRPr lang="sl-SI" dirty="0"/>
          </a:p>
          <a:p>
            <a:r>
              <a:rPr lang="sl-SI" dirty="0"/>
              <a:t>Od dolžine primarne osi našega jedra, ter resolucije polja ovir je odvisno kako </a:t>
            </a:r>
            <a:r>
              <a:rPr lang="sl-SI" dirty="0" err="1"/>
              <a:t>dalč</a:t>
            </a:r>
            <a:r>
              <a:rPr lang="sl-SI" dirty="0"/>
              <a:t> proč lahko zaznamo oviro v okolici robota. Od funkcije padanja absolutne vrednosti na osi pa je odvisno kakšno je odbojno polje, oziroma s kakšno hitrostjo to narašča, ko se približujemo oviri. Sama izbira je odvisna od želenega obnašanja robota in okolja v katerem se nahajamo.</a:t>
            </a:r>
          </a:p>
          <a:p>
            <a:endParaRPr lang="sl-SI" dirty="0"/>
          </a:p>
          <a:p>
            <a:r>
              <a:rPr lang="sl-SI" dirty="0"/>
              <a:t>Velikost jedra v oseh na pravokotno na primarno os odloča o tem kako daleč proč direktno od glavne osi še zaznamo oviro. Od okolja je odvisno kakšnemu vzorcu želimo </a:t>
            </a:r>
            <a:r>
              <a:rPr lang="sl-SI" dirty="0" err="1"/>
              <a:t>srediti</a:t>
            </a:r>
            <a:r>
              <a:rPr lang="sl-SI" dirty="0"/>
              <a:t>, ena od možnosti je, da imajo vse vrednosti vzporedno glavne osi enako vrednost kot na glavni osi ali pa da ovire, ki se nahajajo izven glavne osi vplivajo na odmike, vendar se njihov vpliv manjša z oddaljenostjo od glavne osi jedra.</a:t>
            </a:r>
          </a:p>
        </p:txBody>
      </p:sp>
      <p:sp>
        <p:nvSpPr>
          <p:cNvPr id="4" name="Označba mesta številke diapozitiva 3"/>
          <p:cNvSpPr>
            <a:spLocks noGrp="1"/>
          </p:cNvSpPr>
          <p:nvPr>
            <p:ph type="sldNum" sz="quarter" idx="5"/>
          </p:nvPr>
        </p:nvSpPr>
        <p:spPr/>
        <p:txBody>
          <a:bodyPr/>
          <a:lstStyle/>
          <a:p>
            <a:fld id="{0949A16A-F620-4A89-BC9D-2E06FACD91FC}" type="slidenum">
              <a:rPr lang="LID4096" smtClean="0"/>
              <a:t>5</a:t>
            </a:fld>
            <a:endParaRPr lang="LID4096"/>
          </a:p>
        </p:txBody>
      </p:sp>
    </p:spTree>
    <p:extLst>
      <p:ext uri="{BB962C8B-B14F-4D97-AF65-F5344CB8AC3E}">
        <p14:creationId xmlns:p14="http://schemas.microsoft.com/office/powerpoint/2010/main" val="58985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sl-SI" dirty="0"/>
          </a:p>
        </p:txBody>
      </p:sp>
      <p:sp>
        <p:nvSpPr>
          <p:cNvPr id="4" name="Označba mesta številke diapozitiva 3"/>
          <p:cNvSpPr>
            <a:spLocks noGrp="1"/>
          </p:cNvSpPr>
          <p:nvPr>
            <p:ph type="sldNum" sz="quarter" idx="5"/>
          </p:nvPr>
        </p:nvSpPr>
        <p:spPr/>
        <p:txBody>
          <a:bodyPr/>
          <a:lstStyle/>
          <a:p>
            <a:fld id="{0949A16A-F620-4A89-BC9D-2E06FACD91FC}" type="slidenum">
              <a:rPr lang="LID4096" smtClean="0"/>
              <a:t>6</a:t>
            </a:fld>
            <a:endParaRPr lang="LID4096"/>
          </a:p>
        </p:txBody>
      </p:sp>
    </p:spTree>
    <p:extLst>
      <p:ext uri="{BB962C8B-B14F-4D97-AF65-F5344CB8AC3E}">
        <p14:creationId xmlns:p14="http://schemas.microsoft.com/office/powerpoint/2010/main" val="194919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Našo metodo potencialnih polj smo preizkusili na simulacijskem modelu robotskega manipulatorja. Izdelali smo </a:t>
            </a:r>
            <a:r>
              <a:rPr lang="sl-SI" dirty="0" err="1"/>
              <a:t>kinematični</a:t>
            </a:r>
            <a:r>
              <a:rPr lang="sl-SI" dirty="0"/>
              <a:t> model robota panda </a:t>
            </a:r>
            <a:r>
              <a:rPr lang="sl-SI" dirty="0" err="1"/>
              <a:t>emika</a:t>
            </a:r>
            <a:r>
              <a:rPr lang="sl-SI" dirty="0"/>
              <a:t> z sedmimi sklepi, </a:t>
            </a:r>
            <a:r>
              <a:rPr lang="sl-SI" dirty="0" err="1"/>
              <a:t>oz</a:t>
            </a:r>
            <a:r>
              <a:rPr lang="sl-SI" dirty="0"/>
              <a:t> sedmimi prostostnimi stopnjami. Ker ima robot več prostostnih stopenj, kot jih ima primarna naloga pri vodenju robota, to je vodenje vrha v specifično točko v kartezičnem prostoru, lahko preostalo sposobnost gibanja (</a:t>
            </a:r>
            <a:r>
              <a:rPr lang="sl-SI" dirty="0" err="1"/>
              <a:t>manipulability</a:t>
            </a:r>
            <a:r>
              <a:rPr lang="sl-SI" dirty="0"/>
              <a:t>) uporabimo za izogibanje oviram. </a:t>
            </a:r>
          </a:p>
          <a:p>
            <a:endParaRPr lang="sl-SI" dirty="0"/>
          </a:p>
          <a:p>
            <a:r>
              <a:rPr lang="sl-SI" dirty="0"/>
              <a:t>Po celotnemu modelu robota smo namestili koordinatne sisteme. Število koordinatnih sistemov lahko poljubno izberemo, pri čemer se prilagajamo resoluciji polja ovir. Med izvajanjem optimizacije nato na vsakem koraku izračunavali njihove transformacije v kartezičnem prostoru iz poznanih položajev sklepov in kinematike robota.</a:t>
            </a:r>
          </a:p>
          <a:p>
            <a:endParaRPr lang="sl-SI" dirty="0"/>
          </a:p>
          <a:p>
            <a:endParaRPr lang="sl-SI" dirty="0"/>
          </a:p>
        </p:txBody>
      </p:sp>
      <p:sp>
        <p:nvSpPr>
          <p:cNvPr id="4" name="Označba mesta številke diapozitiva 3"/>
          <p:cNvSpPr>
            <a:spLocks noGrp="1"/>
          </p:cNvSpPr>
          <p:nvPr>
            <p:ph type="sldNum" sz="quarter" idx="5"/>
          </p:nvPr>
        </p:nvSpPr>
        <p:spPr/>
        <p:txBody>
          <a:bodyPr/>
          <a:lstStyle/>
          <a:p>
            <a:fld id="{0949A16A-F620-4A89-BC9D-2E06FACD91FC}" type="slidenum">
              <a:rPr lang="LID4096" smtClean="0"/>
              <a:t>7</a:t>
            </a:fld>
            <a:endParaRPr lang="LID4096"/>
          </a:p>
        </p:txBody>
      </p:sp>
    </p:spTree>
    <p:extLst>
      <p:ext uri="{BB962C8B-B14F-4D97-AF65-F5344CB8AC3E}">
        <p14:creationId xmlns:p14="http://schemas.microsoft.com/office/powerpoint/2010/main" val="4081524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Gibanje robotskega manipulatorja optimiziramo s pomočjo inverzne kinematike robota. Pri tem potrebujemo poznati transformacije za vsakega od sklepov robota in za posamezne točke na segmentih robota. Prav tako moramo poznati </a:t>
            </a:r>
            <a:r>
              <a:rPr lang="sl-SI" dirty="0" err="1"/>
              <a:t>Jakobijeve</a:t>
            </a:r>
            <a:r>
              <a:rPr lang="sl-SI" dirty="0"/>
              <a:t> matrike, to so matrike odvodov kartezičnih hitrosti po sklepnih hitrostih za vsako od točk v kateri izračunavamo odbojno polje. Da pospešimo izračun sklepnih hitrosti, zmanjšamo prostor preslikav tako, da slikamo le hitrost v vektorski smeri ovir v hitrosti v prostoru sklepov. To nam omogoča, da se dimenzija </a:t>
            </a:r>
            <a:r>
              <a:rPr lang="sl-SI" dirty="0" err="1"/>
              <a:t>Jacobija</a:t>
            </a:r>
            <a:r>
              <a:rPr lang="sl-SI" dirty="0"/>
              <a:t> posamezne odbojne točke na manipulatorju spremeni iz 3xn v 1xn in </a:t>
            </a:r>
            <a:r>
              <a:rPr lang="sl-SI" dirty="0" err="1"/>
              <a:t>Jacobijeva</a:t>
            </a:r>
            <a:r>
              <a:rPr lang="sl-SI" dirty="0"/>
              <a:t> matrika se spremeni v vektor. </a:t>
            </a:r>
          </a:p>
          <a:p>
            <a:endParaRPr lang="sl-SI" dirty="0"/>
          </a:p>
          <a:p>
            <a:r>
              <a:rPr lang="sl-SI" dirty="0"/>
              <a:t>Naša primarna naloga je vodenje vrha manipulatorja v točko, pri čemer se želimo izogniti oviram. Hitrost vrha robota je zato sestavljena iz privlačne in odbojne komponente. Sekundarna naloga pa je preprečevanje trkov med ovirami in segmenti manipulatorja. V vsaki od izbranih točk na robotu zato izračunamo odbojno polje z predhodno opisanim postopkom. </a:t>
            </a:r>
          </a:p>
          <a:p>
            <a:endParaRPr lang="sl-SI" dirty="0"/>
          </a:p>
          <a:p>
            <a:pPr marL="0" marR="0" lvl="0" indent="0" algn="l" defTabSz="914400" rtl="0" eaLnBrk="1" fontAlgn="auto" latinLnBrk="0" hangingPunct="1">
              <a:lnSpc>
                <a:spcPct val="100000"/>
              </a:lnSpc>
              <a:spcBef>
                <a:spcPts val="0"/>
              </a:spcBef>
              <a:spcAft>
                <a:spcPts val="0"/>
              </a:spcAft>
              <a:buClrTx/>
              <a:buSzTx/>
              <a:buFontTx/>
              <a:buNone/>
              <a:tabLst/>
              <a:defRPr/>
            </a:pPr>
            <a:r>
              <a:rPr lang="sl-SI" dirty="0"/>
              <a:t>S pomočjo diferencialne kinematike nato za vsako od točk izračunamo transformacijo pridobljenih vektorjev odbojnega polja v premike v sklepnem prostoru. Da pri izvajanju ne motimo primarne naloge sklepne hitrosti </a:t>
            </a:r>
            <a:r>
              <a:rPr lang="sl-SI" dirty="0" err="1"/>
              <a:t>nadaljno</a:t>
            </a:r>
            <a:r>
              <a:rPr lang="sl-SI" dirty="0"/>
              <a:t> transformiramo v ničelni prostor sklepnih hitrosti primarne naloge. Ničelni prostor nam omogoča, da pridobimo sklepne hitrosti, ki izvajajo sekundarno nalogo izogibanja oviram brez, da bi neposredno vplivali diferencialno hitrost vrha robota, to je primarno nalogo. Skupna hitrost sekundarne naloge izogibanja ovir v prostoru sklepov je kombinacija ene, nekaj ali vseh obteženih </a:t>
            </a:r>
            <a:r>
              <a:rPr lang="sl-SI" dirty="0" err="1"/>
              <a:t>izogibnih</a:t>
            </a:r>
            <a:r>
              <a:rPr lang="sl-SI" dirty="0"/>
              <a:t> hitrosti pretvorjenih v prostor sklepov.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l-SI" dirty="0"/>
          </a:p>
          <a:p>
            <a:pPr marL="0" marR="0" lvl="0" indent="0" algn="l" defTabSz="914400" rtl="0" eaLnBrk="1" fontAlgn="auto" latinLnBrk="0" hangingPunct="1">
              <a:lnSpc>
                <a:spcPct val="100000"/>
              </a:lnSpc>
              <a:spcBef>
                <a:spcPts val="0"/>
              </a:spcBef>
              <a:spcAft>
                <a:spcPts val="0"/>
              </a:spcAft>
              <a:buClrTx/>
              <a:buSzTx/>
              <a:buFontTx/>
              <a:buNone/>
              <a:tabLst/>
              <a:defRPr/>
            </a:pPr>
            <a:r>
              <a:rPr lang="sl-SI" dirty="0"/>
              <a:t>Končno dobimo skupno hitrost sklepov robota kot vsoto hitrosti sklepov primarne in sekundarne naloge.</a:t>
            </a:r>
          </a:p>
          <a:p>
            <a:endParaRPr lang="sl-SI" dirty="0"/>
          </a:p>
          <a:p>
            <a:endParaRPr lang="sl-SI" dirty="0"/>
          </a:p>
          <a:p>
            <a:endParaRPr lang="sl-SI" dirty="0"/>
          </a:p>
        </p:txBody>
      </p:sp>
      <p:sp>
        <p:nvSpPr>
          <p:cNvPr id="4" name="Označba mesta številke diapozitiva 3"/>
          <p:cNvSpPr>
            <a:spLocks noGrp="1"/>
          </p:cNvSpPr>
          <p:nvPr>
            <p:ph type="sldNum" sz="quarter" idx="5"/>
          </p:nvPr>
        </p:nvSpPr>
        <p:spPr/>
        <p:txBody>
          <a:bodyPr/>
          <a:lstStyle/>
          <a:p>
            <a:fld id="{0949A16A-F620-4A89-BC9D-2E06FACD91FC}" type="slidenum">
              <a:rPr lang="LID4096" smtClean="0"/>
              <a:t>8</a:t>
            </a:fld>
            <a:endParaRPr lang="LID4096"/>
          </a:p>
        </p:txBody>
      </p:sp>
    </p:spTree>
    <p:extLst>
      <p:ext uri="{BB962C8B-B14F-4D97-AF65-F5344CB8AC3E}">
        <p14:creationId xmlns:p14="http://schemas.microsoft.com/office/powerpoint/2010/main" val="2771440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a:t>Prvi eksperiment, ki smo ga izvedli je bil preprost odmik od zida. Vidimo lahko, da v primeru, da ne izračunavamo naloge izogibanja oviram manipulator trči z zidom. V primeru, da pri gibanju izvajamo nalogo izogibanja oviram pa manipulator najde drugačno pot do cilja, ki ne preči površine zidu.</a:t>
            </a:r>
          </a:p>
        </p:txBody>
      </p:sp>
      <p:sp>
        <p:nvSpPr>
          <p:cNvPr id="4" name="Označba mesta številke diapozitiva 3"/>
          <p:cNvSpPr>
            <a:spLocks noGrp="1"/>
          </p:cNvSpPr>
          <p:nvPr>
            <p:ph type="sldNum" sz="quarter" idx="5"/>
          </p:nvPr>
        </p:nvSpPr>
        <p:spPr/>
        <p:txBody>
          <a:bodyPr/>
          <a:lstStyle/>
          <a:p>
            <a:fld id="{0949A16A-F620-4A89-BC9D-2E06FACD91FC}" type="slidenum">
              <a:rPr lang="LID4096" smtClean="0"/>
              <a:t>9</a:t>
            </a:fld>
            <a:endParaRPr lang="LID4096"/>
          </a:p>
        </p:txBody>
      </p:sp>
    </p:spTree>
    <p:extLst>
      <p:ext uri="{BB962C8B-B14F-4D97-AF65-F5344CB8AC3E}">
        <p14:creationId xmlns:p14="http://schemas.microsoft.com/office/powerpoint/2010/main" val="4287140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D2FD-650F-AF82-DC59-DBC5C61AFD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BFFB82A-688C-A42F-F904-8A75CD498E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A02FA681-4DAA-3CA4-9B0A-24DAC7D62D75}"/>
              </a:ext>
            </a:extLst>
          </p:cNvPr>
          <p:cNvSpPr>
            <a:spLocks noGrp="1"/>
          </p:cNvSpPr>
          <p:nvPr>
            <p:ph type="dt" sz="half" idx="10"/>
          </p:nvPr>
        </p:nvSpPr>
        <p:spPr/>
        <p:txBody>
          <a:bodyPr/>
          <a:lstStyle/>
          <a:p>
            <a:fld id="{D9781439-9F7D-4C30-B458-B161F23950AA}" type="datetimeFigureOut">
              <a:rPr lang="LID4096" smtClean="0"/>
              <a:t>09/28/2023</a:t>
            </a:fld>
            <a:endParaRPr lang="LID4096"/>
          </a:p>
        </p:txBody>
      </p:sp>
      <p:sp>
        <p:nvSpPr>
          <p:cNvPr id="5" name="Footer Placeholder 4">
            <a:extLst>
              <a:ext uri="{FF2B5EF4-FFF2-40B4-BE49-F238E27FC236}">
                <a16:creationId xmlns:a16="http://schemas.microsoft.com/office/drawing/2014/main" id="{7A75D117-5E2F-7B2C-60FD-83A22F120C6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C1B4FDF-2F43-5365-5224-FF73ECD1251A}"/>
              </a:ext>
            </a:extLst>
          </p:cNvPr>
          <p:cNvSpPr>
            <a:spLocks noGrp="1"/>
          </p:cNvSpPr>
          <p:nvPr>
            <p:ph type="sldNum" sz="quarter" idx="12"/>
          </p:nvPr>
        </p:nvSpPr>
        <p:spPr/>
        <p:txBody>
          <a:bodyPr/>
          <a:lstStyle/>
          <a:p>
            <a:fld id="{3C2C105F-15DE-4E50-94E0-A236F4D3DCDA}" type="slidenum">
              <a:rPr lang="LID4096" smtClean="0"/>
              <a:t>‹#›</a:t>
            </a:fld>
            <a:endParaRPr lang="LID4096"/>
          </a:p>
        </p:txBody>
      </p:sp>
    </p:spTree>
    <p:extLst>
      <p:ext uri="{BB962C8B-B14F-4D97-AF65-F5344CB8AC3E}">
        <p14:creationId xmlns:p14="http://schemas.microsoft.com/office/powerpoint/2010/main" val="2577234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98AC6-FC3F-76B0-C7EF-37EAFBE3D134}"/>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E715ECE-0863-E66B-3D2D-AEEF82B3AA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D7258A6-DCA9-E80F-005C-484801AA68B5}"/>
              </a:ext>
            </a:extLst>
          </p:cNvPr>
          <p:cNvSpPr>
            <a:spLocks noGrp="1"/>
          </p:cNvSpPr>
          <p:nvPr>
            <p:ph type="dt" sz="half" idx="10"/>
          </p:nvPr>
        </p:nvSpPr>
        <p:spPr/>
        <p:txBody>
          <a:bodyPr/>
          <a:lstStyle/>
          <a:p>
            <a:fld id="{D9781439-9F7D-4C30-B458-B161F23950AA}" type="datetimeFigureOut">
              <a:rPr lang="LID4096" smtClean="0"/>
              <a:t>09/28/2023</a:t>
            </a:fld>
            <a:endParaRPr lang="LID4096"/>
          </a:p>
        </p:txBody>
      </p:sp>
      <p:sp>
        <p:nvSpPr>
          <p:cNvPr id="5" name="Footer Placeholder 4">
            <a:extLst>
              <a:ext uri="{FF2B5EF4-FFF2-40B4-BE49-F238E27FC236}">
                <a16:creationId xmlns:a16="http://schemas.microsoft.com/office/drawing/2014/main" id="{450E48D4-F74C-520B-5A78-1DFBF226D09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77A21B-F73C-D6F3-B8E3-21EA0E522AB1}"/>
              </a:ext>
            </a:extLst>
          </p:cNvPr>
          <p:cNvSpPr>
            <a:spLocks noGrp="1"/>
          </p:cNvSpPr>
          <p:nvPr>
            <p:ph type="sldNum" sz="quarter" idx="12"/>
          </p:nvPr>
        </p:nvSpPr>
        <p:spPr/>
        <p:txBody>
          <a:bodyPr/>
          <a:lstStyle/>
          <a:p>
            <a:fld id="{3C2C105F-15DE-4E50-94E0-A236F4D3DCDA}" type="slidenum">
              <a:rPr lang="LID4096" smtClean="0"/>
              <a:t>‹#›</a:t>
            </a:fld>
            <a:endParaRPr lang="LID4096"/>
          </a:p>
        </p:txBody>
      </p:sp>
    </p:spTree>
    <p:extLst>
      <p:ext uri="{BB962C8B-B14F-4D97-AF65-F5344CB8AC3E}">
        <p14:creationId xmlns:p14="http://schemas.microsoft.com/office/powerpoint/2010/main" val="192464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F686C4-E8F4-E2AF-8C2A-49036557EF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8228E21E-20B0-307A-669E-F4EAFB8F24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CC8080C-3763-B5E7-C217-5465EAED828D}"/>
              </a:ext>
            </a:extLst>
          </p:cNvPr>
          <p:cNvSpPr>
            <a:spLocks noGrp="1"/>
          </p:cNvSpPr>
          <p:nvPr>
            <p:ph type="dt" sz="half" idx="10"/>
          </p:nvPr>
        </p:nvSpPr>
        <p:spPr/>
        <p:txBody>
          <a:bodyPr/>
          <a:lstStyle/>
          <a:p>
            <a:fld id="{D9781439-9F7D-4C30-B458-B161F23950AA}" type="datetimeFigureOut">
              <a:rPr lang="LID4096" smtClean="0"/>
              <a:t>09/28/2023</a:t>
            </a:fld>
            <a:endParaRPr lang="LID4096"/>
          </a:p>
        </p:txBody>
      </p:sp>
      <p:sp>
        <p:nvSpPr>
          <p:cNvPr id="5" name="Footer Placeholder 4">
            <a:extLst>
              <a:ext uri="{FF2B5EF4-FFF2-40B4-BE49-F238E27FC236}">
                <a16:creationId xmlns:a16="http://schemas.microsoft.com/office/drawing/2014/main" id="{6AAC087F-5DE1-7D19-61E9-A15FFA912EC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4CC8042C-0090-8BFF-69B3-764BB18D3872}"/>
              </a:ext>
            </a:extLst>
          </p:cNvPr>
          <p:cNvSpPr>
            <a:spLocks noGrp="1"/>
          </p:cNvSpPr>
          <p:nvPr>
            <p:ph type="sldNum" sz="quarter" idx="12"/>
          </p:nvPr>
        </p:nvSpPr>
        <p:spPr/>
        <p:txBody>
          <a:bodyPr/>
          <a:lstStyle/>
          <a:p>
            <a:fld id="{3C2C105F-15DE-4E50-94E0-A236F4D3DCDA}" type="slidenum">
              <a:rPr lang="LID4096" smtClean="0"/>
              <a:t>‹#›</a:t>
            </a:fld>
            <a:endParaRPr lang="LID4096"/>
          </a:p>
        </p:txBody>
      </p:sp>
    </p:spTree>
    <p:extLst>
      <p:ext uri="{BB962C8B-B14F-4D97-AF65-F5344CB8AC3E}">
        <p14:creationId xmlns:p14="http://schemas.microsoft.com/office/powerpoint/2010/main" val="4216101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190D-2E85-E830-1CFF-BDE1EB34FF2D}"/>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2C49F0D-B891-FFE9-B51C-5DBB032F29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2825C64-4185-A355-D1CA-86E9288721AA}"/>
              </a:ext>
            </a:extLst>
          </p:cNvPr>
          <p:cNvSpPr>
            <a:spLocks noGrp="1"/>
          </p:cNvSpPr>
          <p:nvPr>
            <p:ph type="dt" sz="half" idx="10"/>
          </p:nvPr>
        </p:nvSpPr>
        <p:spPr/>
        <p:txBody>
          <a:bodyPr/>
          <a:lstStyle/>
          <a:p>
            <a:fld id="{D9781439-9F7D-4C30-B458-B161F23950AA}" type="datetimeFigureOut">
              <a:rPr lang="LID4096" smtClean="0"/>
              <a:t>09/28/2023</a:t>
            </a:fld>
            <a:endParaRPr lang="LID4096"/>
          </a:p>
        </p:txBody>
      </p:sp>
      <p:sp>
        <p:nvSpPr>
          <p:cNvPr id="5" name="Footer Placeholder 4">
            <a:extLst>
              <a:ext uri="{FF2B5EF4-FFF2-40B4-BE49-F238E27FC236}">
                <a16:creationId xmlns:a16="http://schemas.microsoft.com/office/drawing/2014/main" id="{C4E145E9-5603-60A2-A48F-7C8A72E63C2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3F00FC4-D32A-6A2F-DC08-F7CEB244DAB8}"/>
              </a:ext>
            </a:extLst>
          </p:cNvPr>
          <p:cNvSpPr>
            <a:spLocks noGrp="1"/>
          </p:cNvSpPr>
          <p:nvPr>
            <p:ph type="sldNum" sz="quarter" idx="12"/>
          </p:nvPr>
        </p:nvSpPr>
        <p:spPr/>
        <p:txBody>
          <a:bodyPr/>
          <a:lstStyle/>
          <a:p>
            <a:fld id="{3C2C105F-15DE-4E50-94E0-A236F4D3DCDA}" type="slidenum">
              <a:rPr lang="LID4096" smtClean="0"/>
              <a:t>‹#›</a:t>
            </a:fld>
            <a:endParaRPr lang="LID4096"/>
          </a:p>
        </p:txBody>
      </p:sp>
    </p:spTree>
    <p:extLst>
      <p:ext uri="{BB962C8B-B14F-4D97-AF65-F5344CB8AC3E}">
        <p14:creationId xmlns:p14="http://schemas.microsoft.com/office/powerpoint/2010/main" val="4134109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BD318-E5EB-2FD3-3704-E3DB603F19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E916C2EF-3EFE-B1E5-A5DE-4E44078B88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F0C5EB-9642-3BF6-C334-743C5EB65F62}"/>
              </a:ext>
            </a:extLst>
          </p:cNvPr>
          <p:cNvSpPr>
            <a:spLocks noGrp="1"/>
          </p:cNvSpPr>
          <p:nvPr>
            <p:ph type="dt" sz="half" idx="10"/>
          </p:nvPr>
        </p:nvSpPr>
        <p:spPr/>
        <p:txBody>
          <a:bodyPr/>
          <a:lstStyle/>
          <a:p>
            <a:fld id="{D9781439-9F7D-4C30-B458-B161F23950AA}" type="datetimeFigureOut">
              <a:rPr lang="LID4096" smtClean="0"/>
              <a:t>09/28/2023</a:t>
            </a:fld>
            <a:endParaRPr lang="LID4096"/>
          </a:p>
        </p:txBody>
      </p:sp>
      <p:sp>
        <p:nvSpPr>
          <p:cNvPr id="5" name="Footer Placeholder 4">
            <a:extLst>
              <a:ext uri="{FF2B5EF4-FFF2-40B4-BE49-F238E27FC236}">
                <a16:creationId xmlns:a16="http://schemas.microsoft.com/office/drawing/2014/main" id="{12BB80F5-9BE7-9B89-753E-1835EB3B490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D16F961-B99F-0FF3-0469-9DB139818381}"/>
              </a:ext>
            </a:extLst>
          </p:cNvPr>
          <p:cNvSpPr>
            <a:spLocks noGrp="1"/>
          </p:cNvSpPr>
          <p:nvPr>
            <p:ph type="sldNum" sz="quarter" idx="12"/>
          </p:nvPr>
        </p:nvSpPr>
        <p:spPr/>
        <p:txBody>
          <a:bodyPr/>
          <a:lstStyle/>
          <a:p>
            <a:fld id="{3C2C105F-15DE-4E50-94E0-A236F4D3DCDA}" type="slidenum">
              <a:rPr lang="LID4096" smtClean="0"/>
              <a:t>‹#›</a:t>
            </a:fld>
            <a:endParaRPr lang="LID4096"/>
          </a:p>
        </p:txBody>
      </p:sp>
    </p:spTree>
    <p:extLst>
      <p:ext uri="{BB962C8B-B14F-4D97-AF65-F5344CB8AC3E}">
        <p14:creationId xmlns:p14="http://schemas.microsoft.com/office/powerpoint/2010/main" val="3524500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530A-A6A6-6E42-5785-E72278949C0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E04B6DF-3C50-0195-9CBC-C857D91815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0D4D4AF4-FA82-22F3-72CA-676B5E5311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5460EE5C-1E7A-5118-1DD2-B470DF1794DC}"/>
              </a:ext>
            </a:extLst>
          </p:cNvPr>
          <p:cNvSpPr>
            <a:spLocks noGrp="1"/>
          </p:cNvSpPr>
          <p:nvPr>
            <p:ph type="dt" sz="half" idx="10"/>
          </p:nvPr>
        </p:nvSpPr>
        <p:spPr/>
        <p:txBody>
          <a:bodyPr/>
          <a:lstStyle/>
          <a:p>
            <a:fld id="{D9781439-9F7D-4C30-B458-B161F23950AA}" type="datetimeFigureOut">
              <a:rPr lang="LID4096" smtClean="0"/>
              <a:t>09/28/2023</a:t>
            </a:fld>
            <a:endParaRPr lang="LID4096"/>
          </a:p>
        </p:txBody>
      </p:sp>
      <p:sp>
        <p:nvSpPr>
          <p:cNvPr id="6" name="Footer Placeholder 5">
            <a:extLst>
              <a:ext uri="{FF2B5EF4-FFF2-40B4-BE49-F238E27FC236}">
                <a16:creationId xmlns:a16="http://schemas.microsoft.com/office/drawing/2014/main" id="{ED4E505E-9BD7-D8A0-3CD1-AF4A13026160}"/>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13A3610-74B9-35F9-2225-58701C53EA92}"/>
              </a:ext>
            </a:extLst>
          </p:cNvPr>
          <p:cNvSpPr>
            <a:spLocks noGrp="1"/>
          </p:cNvSpPr>
          <p:nvPr>
            <p:ph type="sldNum" sz="quarter" idx="12"/>
          </p:nvPr>
        </p:nvSpPr>
        <p:spPr/>
        <p:txBody>
          <a:bodyPr/>
          <a:lstStyle/>
          <a:p>
            <a:fld id="{3C2C105F-15DE-4E50-94E0-A236F4D3DCDA}" type="slidenum">
              <a:rPr lang="LID4096" smtClean="0"/>
              <a:t>‹#›</a:t>
            </a:fld>
            <a:endParaRPr lang="LID4096"/>
          </a:p>
        </p:txBody>
      </p:sp>
    </p:spTree>
    <p:extLst>
      <p:ext uri="{BB962C8B-B14F-4D97-AF65-F5344CB8AC3E}">
        <p14:creationId xmlns:p14="http://schemas.microsoft.com/office/powerpoint/2010/main" val="131257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7CF6-94AC-CCD4-DEA6-1C7C13406E43}"/>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AEFAAE6E-9796-5F54-5F71-11691FFCF3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1CE86C-0028-D560-7541-2FE6075E79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4D248032-7439-6C9E-4B4E-925BC6B6F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185487-0B4C-FEB6-4719-3D1B02AB68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A58CFCC5-868C-DA49-A595-BC59087A3C96}"/>
              </a:ext>
            </a:extLst>
          </p:cNvPr>
          <p:cNvSpPr>
            <a:spLocks noGrp="1"/>
          </p:cNvSpPr>
          <p:nvPr>
            <p:ph type="dt" sz="half" idx="10"/>
          </p:nvPr>
        </p:nvSpPr>
        <p:spPr/>
        <p:txBody>
          <a:bodyPr/>
          <a:lstStyle/>
          <a:p>
            <a:fld id="{D9781439-9F7D-4C30-B458-B161F23950AA}" type="datetimeFigureOut">
              <a:rPr lang="LID4096" smtClean="0"/>
              <a:t>09/28/2023</a:t>
            </a:fld>
            <a:endParaRPr lang="LID4096"/>
          </a:p>
        </p:txBody>
      </p:sp>
      <p:sp>
        <p:nvSpPr>
          <p:cNvPr id="8" name="Footer Placeholder 7">
            <a:extLst>
              <a:ext uri="{FF2B5EF4-FFF2-40B4-BE49-F238E27FC236}">
                <a16:creationId xmlns:a16="http://schemas.microsoft.com/office/drawing/2014/main" id="{A77CA176-1BE0-8D6F-F26F-76CD62457C2F}"/>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CE94401F-7BE1-6EA2-C704-91B6B324A27D}"/>
              </a:ext>
            </a:extLst>
          </p:cNvPr>
          <p:cNvSpPr>
            <a:spLocks noGrp="1"/>
          </p:cNvSpPr>
          <p:nvPr>
            <p:ph type="sldNum" sz="quarter" idx="12"/>
          </p:nvPr>
        </p:nvSpPr>
        <p:spPr/>
        <p:txBody>
          <a:bodyPr/>
          <a:lstStyle/>
          <a:p>
            <a:fld id="{3C2C105F-15DE-4E50-94E0-A236F4D3DCDA}" type="slidenum">
              <a:rPr lang="LID4096" smtClean="0"/>
              <a:t>‹#›</a:t>
            </a:fld>
            <a:endParaRPr lang="LID4096"/>
          </a:p>
        </p:txBody>
      </p:sp>
    </p:spTree>
    <p:extLst>
      <p:ext uri="{BB962C8B-B14F-4D97-AF65-F5344CB8AC3E}">
        <p14:creationId xmlns:p14="http://schemas.microsoft.com/office/powerpoint/2010/main" val="3683075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1C4A-A626-E9A4-E284-E30942F57A38}"/>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13787CB6-806F-4665-0459-7897693E1904}"/>
              </a:ext>
            </a:extLst>
          </p:cNvPr>
          <p:cNvSpPr>
            <a:spLocks noGrp="1"/>
          </p:cNvSpPr>
          <p:nvPr>
            <p:ph type="dt" sz="half" idx="10"/>
          </p:nvPr>
        </p:nvSpPr>
        <p:spPr/>
        <p:txBody>
          <a:bodyPr/>
          <a:lstStyle/>
          <a:p>
            <a:fld id="{D9781439-9F7D-4C30-B458-B161F23950AA}" type="datetimeFigureOut">
              <a:rPr lang="LID4096" smtClean="0"/>
              <a:t>09/28/2023</a:t>
            </a:fld>
            <a:endParaRPr lang="LID4096"/>
          </a:p>
        </p:txBody>
      </p:sp>
      <p:sp>
        <p:nvSpPr>
          <p:cNvPr id="4" name="Footer Placeholder 3">
            <a:extLst>
              <a:ext uri="{FF2B5EF4-FFF2-40B4-BE49-F238E27FC236}">
                <a16:creationId xmlns:a16="http://schemas.microsoft.com/office/drawing/2014/main" id="{0F05B4C0-4BF4-AE69-65E3-F6AE9AE8D3F5}"/>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F0FD057-22CD-2FD6-ED66-2792E0F8BA4E}"/>
              </a:ext>
            </a:extLst>
          </p:cNvPr>
          <p:cNvSpPr>
            <a:spLocks noGrp="1"/>
          </p:cNvSpPr>
          <p:nvPr>
            <p:ph type="sldNum" sz="quarter" idx="12"/>
          </p:nvPr>
        </p:nvSpPr>
        <p:spPr/>
        <p:txBody>
          <a:bodyPr/>
          <a:lstStyle/>
          <a:p>
            <a:fld id="{3C2C105F-15DE-4E50-94E0-A236F4D3DCDA}" type="slidenum">
              <a:rPr lang="LID4096" smtClean="0"/>
              <a:t>‹#›</a:t>
            </a:fld>
            <a:endParaRPr lang="LID4096"/>
          </a:p>
        </p:txBody>
      </p:sp>
    </p:spTree>
    <p:extLst>
      <p:ext uri="{BB962C8B-B14F-4D97-AF65-F5344CB8AC3E}">
        <p14:creationId xmlns:p14="http://schemas.microsoft.com/office/powerpoint/2010/main" val="1144364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F7B454-8681-A102-FF8F-B7DB7D36BE20}"/>
              </a:ext>
            </a:extLst>
          </p:cNvPr>
          <p:cNvSpPr>
            <a:spLocks noGrp="1"/>
          </p:cNvSpPr>
          <p:nvPr>
            <p:ph type="dt" sz="half" idx="10"/>
          </p:nvPr>
        </p:nvSpPr>
        <p:spPr/>
        <p:txBody>
          <a:bodyPr/>
          <a:lstStyle/>
          <a:p>
            <a:fld id="{D9781439-9F7D-4C30-B458-B161F23950AA}" type="datetimeFigureOut">
              <a:rPr lang="LID4096" smtClean="0"/>
              <a:t>09/28/2023</a:t>
            </a:fld>
            <a:endParaRPr lang="LID4096"/>
          </a:p>
        </p:txBody>
      </p:sp>
      <p:sp>
        <p:nvSpPr>
          <p:cNvPr id="3" name="Footer Placeholder 2">
            <a:extLst>
              <a:ext uri="{FF2B5EF4-FFF2-40B4-BE49-F238E27FC236}">
                <a16:creationId xmlns:a16="http://schemas.microsoft.com/office/drawing/2014/main" id="{527B3311-467B-4ED2-9764-A4D38F120B80}"/>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D59310AE-A99B-3B67-33BA-A13FFC8B186A}"/>
              </a:ext>
            </a:extLst>
          </p:cNvPr>
          <p:cNvSpPr>
            <a:spLocks noGrp="1"/>
          </p:cNvSpPr>
          <p:nvPr>
            <p:ph type="sldNum" sz="quarter" idx="12"/>
          </p:nvPr>
        </p:nvSpPr>
        <p:spPr/>
        <p:txBody>
          <a:bodyPr/>
          <a:lstStyle/>
          <a:p>
            <a:fld id="{3C2C105F-15DE-4E50-94E0-A236F4D3DCDA}" type="slidenum">
              <a:rPr lang="LID4096" smtClean="0"/>
              <a:t>‹#›</a:t>
            </a:fld>
            <a:endParaRPr lang="LID4096"/>
          </a:p>
        </p:txBody>
      </p:sp>
    </p:spTree>
    <p:extLst>
      <p:ext uri="{BB962C8B-B14F-4D97-AF65-F5344CB8AC3E}">
        <p14:creationId xmlns:p14="http://schemas.microsoft.com/office/powerpoint/2010/main" val="1651735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115A-BF4F-C0A1-F9AA-52487ACE12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523BF83-767D-7F0E-A2CE-4D8171D2F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8BFB4E9A-857C-4D23-C4DC-995247B740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102A81-35AB-DE28-B57C-A9F7983464D6}"/>
              </a:ext>
            </a:extLst>
          </p:cNvPr>
          <p:cNvSpPr>
            <a:spLocks noGrp="1"/>
          </p:cNvSpPr>
          <p:nvPr>
            <p:ph type="dt" sz="half" idx="10"/>
          </p:nvPr>
        </p:nvSpPr>
        <p:spPr/>
        <p:txBody>
          <a:bodyPr/>
          <a:lstStyle/>
          <a:p>
            <a:fld id="{D9781439-9F7D-4C30-B458-B161F23950AA}" type="datetimeFigureOut">
              <a:rPr lang="LID4096" smtClean="0"/>
              <a:t>09/28/2023</a:t>
            </a:fld>
            <a:endParaRPr lang="LID4096"/>
          </a:p>
        </p:txBody>
      </p:sp>
      <p:sp>
        <p:nvSpPr>
          <p:cNvPr id="6" name="Footer Placeholder 5">
            <a:extLst>
              <a:ext uri="{FF2B5EF4-FFF2-40B4-BE49-F238E27FC236}">
                <a16:creationId xmlns:a16="http://schemas.microsoft.com/office/drawing/2014/main" id="{40DF1C8A-BADA-9961-2104-61CED187CAA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36089CD-AB24-A3DE-1BA2-601DEA925376}"/>
              </a:ext>
            </a:extLst>
          </p:cNvPr>
          <p:cNvSpPr>
            <a:spLocks noGrp="1"/>
          </p:cNvSpPr>
          <p:nvPr>
            <p:ph type="sldNum" sz="quarter" idx="12"/>
          </p:nvPr>
        </p:nvSpPr>
        <p:spPr/>
        <p:txBody>
          <a:bodyPr/>
          <a:lstStyle/>
          <a:p>
            <a:fld id="{3C2C105F-15DE-4E50-94E0-A236F4D3DCDA}" type="slidenum">
              <a:rPr lang="LID4096" smtClean="0"/>
              <a:t>‹#›</a:t>
            </a:fld>
            <a:endParaRPr lang="LID4096"/>
          </a:p>
        </p:txBody>
      </p:sp>
    </p:spTree>
    <p:extLst>
      <p:ext uri="{BB962C8B-B14F-4D97-AF65-F5344CB8AC3E}">
        <p14:creationId xmlns:p14="http://schemas.microsoft.com/office/powerpoint/2010/main" val="1384287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7AEB-8C1A-7AB6-289F-8BD6519EE0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29472200-99B1-5227-5FF6-E15242626D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4F39ECB4-2960-D8BB-99C6-A7B0E86A20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D79EE2-5235-70E5-1C85-313A735338D9}"/>
              </a:ext>
            </a:extLst>
          </p:cNvPr>
          <p:cNvSpPr>
            <a:spLocks noGrp="1"/>
          </p:cNvSpPr>
          <p:nvPr>
            <p:ph type="dt" sz="half" idx="10"/>
          </p:nvPr>
        </p:nvSpPr>
        <p:spPr/>
        <p:txBody>
          <a:bodyPr/>
          <a:lstStyle/>
          <a:p>
            <a:fld id="{D9781439-9F7D-4C30-B458-B161F23950AA}" type="datetimeFigureOut">
              <a:rPr lang="LID4096" smtClean="0"/>
              <a:t>09/28/2023</a:t>
            </a:fld>
            <a:endParaRPr lang="LID4096"/>
          </a:p>
        </p:txBody>
      </p:sp>
      <p:sp>
        <p:nvSpPr>
          <p:cNvPr id="6" name="Footer Placeholder 5">
            <a:extLst>
              <a:ext uri="{FF2B5EF4-FFF2-40B4-BE49-F238E27FC236}">
                <a16:creationId xmlns:a16="http://schemas.microsoft.com/office/drawing/2014/main" id="{6562F493-910A-79CB-A723-99546E6C331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47062E9D-5FE1-4B77-D05E-1A9A6157DFA2}"/>
              </a:ext>
            </a:extLst>
          </p:cNvPr>
          <p:cNvSpPr>
            <a:spLocks noGrp="1"/>
          </p:cNvSpPr>
          <p:nvPr>
            <p:ph type="sldNum" sz="quarter" idx="12"/>
          </p:nvPr>
        </p:nvSpPr>
        <p:spPr/>
        <p:txBody>
          <a:bodyPr/>
          <a:lstStyle/>
          <a:p>
            <a:fld id="{3C2C105F-15DE-4E50-94E0-A236F4D3DCDA}" type="slidenum">
              <a:rPr lang="LID4096" smtClean="0"/>
              <a:t>‹#›</a:t>
            </a:fld>
            <a:endParaRPr lang="LID4096"/>
          </a:p>
        </p:txBody>
      </p:sp>
    </p:spTree>
    <p:extLst>
      <p:ext uri="{BB962C8B-B14F-4D97-AF65-F5344CB8AC3E}">
        <p14:creationId xmlns:p14="http://schemas.microsoft.com/office/powerpoint/2010/main" val="4095679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E83EEF-BB18-A6B6-16B7-ED05183DD2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8B1DA86C-C43A-6FFC-5667-F4857490C5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20DC1A6-DDB5-0A63-27A7-B439A2376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81439-9F7D-4C30-B458-B161F23950AA}" type="datetimeFigureOut">
              <a:rPr lang="LID4096" smtClean="0"/>
              <a:t>09/28/2023</a:t>
            </a:fld>
            <a:endParaRPr lang="LID4096"/>
          </a:p>
        </p:txBody>
      </p:sp>
      <p:sp>
        <p:nvSpPr>
          <p:cNvPr id="5" name="Footer Placeholder 4">
            <a:extLst>
              <a:ext uri="{FF2B5EF4-FFF2-40B4-BE49-F238E27FC236}">
                <a16:creationId xmlns:a16="http://schemas.microsoft.com/office/drawing/2014/main" id="{4EAEED2A-04C8-B54F-1AAE-D02CEF5DD0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8B89151A-B290-F294-A99E-0636B7CC40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2C105F-15DE-4E50-94E0-A236F4D3DCDA}" type="slidenum">
              <a:rPr lang="LID4096" smtClean="0"/>
              <a:t>‹#›</a:t>
            </a:fld>
            <a:endParaRPr lang="LID4096"/>
          </a:p>
        </p:txBody>
      </p:sp>
    </p:spTree>
    <p:extLst>
      <p:ext uri="{BB962C8B-B14F-4D97-AF65-F5344CB8AC3E}">
        <p14:creationId xmlns:p14="http://schemas.microsoft.com/office/powerpoint/2010/main" val="1262163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6.png"/><Relationship Id="rId5" Type="http://schemas.microsoft.com/office/2018/10/relationships/comments" Target="../comments/modernComment_10E_5840654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7C8270DB.xm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72644393.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3_29C1D71B.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9_30337FB7.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18/10/relationships/comments" Target="../comments/modernComment_10F_1E0476E2.xm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0.png"/><Relationship Id="rId10" Type="http://schemas.openxmlformats.org/officeDocument/2006/relationships/image" Target="../media/image21.png"/><Relationship Id="rId4" Type="http://schemas.openxmlformats.org/officeDocument/2006/relationships/image" Target="../media/image150.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descr="A close-up of a sign&#10;&#10;Description automatically generated">
            <a:extLst>
              <a:ext uri="{FF2B5EF4-FFF2-40B4-BE49-F238E27FC236}">
                <a16:creationId xmlns:a16="http://schemas.microsoft.com/office/drawing/2014/main" id="{99A91A3A-0471-CA4D-AECD-FB8626818DC1}"/>
              </a:ext>
            </a:extLst>
          </p:cNvPr>
          <p:cNvPicPr>
            <a:picLocks noChangeAspect="1"/>
          </p:cNvPicPr>
          <p:nvPr/>
        </p:nvPicPr>
        <p:blipFill>
          <a:blip r:embed="rId3"/>
          <a:stretch>
            <a:fillRect/>
          </a:stretch>
        </p:blipFill>
        <p:spPr>
          <a:xfrm>
            <a:off x="7297703" y="3925286"/>
            <a:ext cx="4017997" cy="1627288"/>
          </a:xfrm>
          <a:prstGeom prst="rect">
            <a:avLst/>
          </a:prstGeom>
        </p:spPr>
      </p:pic>
      <p:grpSp>
        <p:nvGrpSpPr>
          <p:cNvPr id="103" name="Group 87">
            <a:extLst>
              <a:ext uri="{FF2B5EF4-FFF2-40B4-BE49-F238E27FC236}">
                <a16:creationId xmlns:a16="http://schemas.microsoft.com/office/drawing/2014/main" id="{74ACBD06-6985-FD55-B568-2D12BE94CD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89" name="Rectangle 88">
              <a:extLst>
                <a:ext uri="{FF2B5EF4-FFF2-40B4-BE49-F238E27FC236}">
                  <a16:creationId xmlns:a16="http://schemas.microsoft.com/office/drawing/2014/main" id="{5BEDBCB9-ADBE-3404-1252-175085C62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89">
              <a:extLst>
                <a:ext uri="{FF2B5EF4-FFF2-40B4-BE49-F238E27FC236}">
                  <a16:creationId xmlns:a16="http://schemas.microsoft.com/office/drawing/2014/main" id="{D0C028D7-9C46-128D-CDF7-B32F79FA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D320BB0-2EAC-5191-9B79-5D700F7D1E95}"/>
              </a:ext>
            </a:extLst>
          </p:cNvPr>
          <p:cNvSpPr>
            <a:spLocks noGrp="1"/>
          </p:cNvSpPr>
          <p:nvPr>
            <p:ph type="ctrTitle"/>
          </p:nvPr>
        </p:nvSpPr>
        <p:spPr>
          <a:xfrm>
            <a:off x="886325" y="972743"/>
            <a:ext cx="4565956" cy="2839273"/>
          </a:xfrm>
        </p:spPr>
        <p:txBody>
          <a:bodyPr>
            <a:normAutofit fontScale="90000"/>
          </a:bodyPr>
          <a:lstStyle/>
          <a:p>
            <a:pPr algn="l"/>
            <a:r>
              <a:rPr lang="en-US" sz="4000" dirty="0"/>
              <a:t>Utilizing </a:t>
            </a:r>
            <a:r>
              <a:rPr lang="sl-SI" sz="4000" dirty="0" err="1"/>
              <a:t>Convolutional</a:t>
            </a:r>
            <a:r>
              <a:rPr lang="sl-SI" sz="4000" dirty="0"/>
              <a:t> </a:t>
            </a:r>
            <a:r>
              <a:rPr lang="sl-SI" sz="4000" dirty="0" err="1"/>
              <a:t>Kernel</a:t>
            </a:r>
            <a:r>
              <a:rPr lang="en-US" sz="4000" dirty="0"/>
              <a:t> for Obstacle Avoidance during Robotic Manipulator Movement</a:t>
            </a:r>
            <a:endParaRPr lang="LID4096" sz="4000" dirty="0"/>
          </a:p>
        </p:txBody>
      </p:sp>
      <p:sp>
        <p:nvSpPr>
          <p:cNvPr id="3" name="Subtitle 2">
            <a:extLst>
              <a:ext uri="{FF2B5EF4-FFF2-40B4-BE49-F238E27FC236}">
                <a16:creationId xmlns:a16="http://schemas.microsoft.com/office/drawing/2014/main" id="{E972513A-C774-285A-B1EE-DC569E256FB0}"/>
              </a:ext>
            </a:extLst>
          </p:cNvPr>
          <p:cNvSpPr>
            <a:spLocks noGrp="1"/>
          </p:cNvSpPr>
          <p:nvPr>
            <p:ph type="subTitle" idx="1"/>
          </p:nvPr>
        </p:nvSpPr>
        <p:spPr>
          <a:xfrm>
            <a:off x="886324" y="3923948"/>
            <a:ext cx="4565956" cy="1400607"/>
          </a:xfrm>
        </p:spPr>
        <p:txBody>
          <a:bodyPr>
            <a:normAutofit/>
          </a:bodyPr>
          <a:lstStyle/>
          <a:p>
            <a:pPr algn="l"/>
            <a:r>
              <a:rPr lang="en-US" sz="2000" dirty="0"/>
              <a:t>Jakob Baumgartner,</a:t>
            </a:r>
            <a:br>
              <a:rPr lang="en-US" sz="2000" dirty="0"/>
            </a:br>
            <a:r>
              <a:rPr lang="en-US" sz="2000" dirty="0"/>
              <a:t>Gregor Klančar</a:t>
            </a:r>
            <a:endParaRPr lang="LID4096" sz="2000" dirty="0"/>
          </a:p>
        </p:txBody>
      </p:sp>
      <p:pic>
        <p:nvPicPr>
          <p:cNvPr id="7" name="Picture 6" descr="A red circle with black text&#10;&#10;Description automatically generated">
            <a:extLst>
              <a:ext uri="{FF2B5EF4-FFF2-40B4-BE49-F238E27FC236}">
                <a16:creationId xmlns:a16="http://schemas.microsoft.com/office/drawing/2014/main" id="{CF36CEEC-64EA-35EF-E3A2-D7C7A656C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7703" y="1242085"/>
            <a:ext cx="4017997" cy="1677514"/>
          </a:xfrm>
          <a:prstGeom prst="rect">
            <a:avLst/>
          </a:prstGeom>
        </p:spPr>
      </p:pic>
    </p:spTree>
    <p:extLst>
      <p:ext uri="{BB962C8B-B14F-4D97-AF65-F5344CB8AC3E}">
        <p14:creationId xmlns:p14="http://schemas.microsoft.com/office/powerpoint/2010/main" val="1546040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3D-column">
            <a:hlinkClick r:id="" action="ppaction://media"/>
            <a:extLst>
              <a:ext uri="{FF2B5EF4-FFF2-40B4-BE49-F238E27FC236}">
                <a16:creationId xmlns:a16="http://schemas.microsoft.com/office/drawing/2014/main" id="{EDDE4D0C-E9BF-F28A-BBBC-3ACB5037E64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998"/>
          <a:stretch/>
        </p:blipFill>
        <p:spPr>
          <a:xfrm>
            <a:off x="0" y="27011"/>
            <a:ext cx="12217881" cy="6803977"/>
          </a:xfrm>
          <a:prstGeom prst="rect">
            <a:avLst/>
          </a:prstGeom>
        </p:spPr>
      </p:pic>
    </p:spTree>
    <p:extLst>
      <p:ext uri="{BB962C8B-B14F-4D97-AF65-F5344CB8AC3E}">
        <p14:creationId xmlns:p14="http://schemas.microsoft.com/office/powerpoint/2010/main" val="335903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DD8E-6D56-6EB3-738E-AD506298B664}"/>
              </a:ext>
            </a:extLst>
          </p:cNvPr>
          <p:cNvSpPr>
            <a:spLocks noGrp="1"/>
          </p:cNvSpPr>
          <p:nvPr>
            <p:ph type="title"/>
          </p:nvPr>
        </p:nvSpPr>
        <p:spPr/>
        <p:txBody>
          <a:bodyPr/>
          <a:lstStyle/>
          <a:p>
            <a:r>
              <a:rPr lang="sl-SI" dirty="0" err="1"/>
              <a:t>Limitations</a:t>
            </a:r>
            <a:r>
              <a:rPr lang="sl-SI" dirty="0"/>
              <a:t> </a:t>
            </a:r>
            <a:r>
              <a:rPr lang="sl-SI" dirty="0" err="1"/>
              <a:t>of</a:t>
            </a:r>
            <a:r>
              <a:rPr lang="sl-SI" dirty="0"/>
              <a:t> </a:t>
            </a:r>
            <a:r>
              <a:rPr lang="sl-SI" dirty="0" err="1"/>
              <a:t>the</a:t>
            </a:r>
            <a:r>
              <a:rPr lang="sl-SI" dirty="0"/>
              <a:t> </a:t>
            </a:r>
            <a:r>
              <a:rPr lang="sl-SI" dirty="0" err="1"/>
              <a:t>method</a:t>
            </a:r>
            <a:endParaRPr lang="LID4096" dirty="0"/>
          </a:p>
        </p:txBody>
      </p:sp>
      <p:sp>
        <p:nvSpPr>
          <p:cNvPr id="3" name="Content Placeholder 2">
            <a:extLst>
              <a:ext uri="{FF2B5EF4-FFF2-40B4-BE49-F238E27FC236}">
                <a16:creationId xmlns:a16="http://schemas.microsoft.com/office/drawing/2014/main" id="{8C48E246-AC9A-96C2-F451-A578D4D5C03A}"/>
              </a:ext>
            </a:extLst>
          </p:cNvPr>
          <p:cNvSpPr>
            <a:spLocks noGrp="1"/>
          </p:cNvSpPr>
          <p:nvPr>
            <p:ph idx="1"/>
          </p:nvPr>
        </p:nvSpPr>
        <p:spPr/>
        <p:txBody>
          <a:bodyPr>
            <a:normAutofit/>
          </a:bodyPr>
          <a:lstStyle/>
          <a:p>
            <a:r>
              <a:rPr lang="en-GB" sz="1800" b="1" i="0" dirty="0">
                <a:effectLst/>
                <a:latin typeface="Söhne"/>
              </a:rPr>
              <a:t>Local Minima</a:t>
            </a:r>
            <a:r>
              <a:rPr lang="sl-SI" sz="1800" dirty="0">
                <a:latin typeface="Söhne"/>
              </a:rPr>
              <a:t>,</a:t>
            </a:r>
            <a:endParaRPr lang="en-GB" sz="1800" b="0" i="0" dirty="0">
              <a:effectLst/>
              <a:latin typeface="Söhne"/>
            </a:endParaRPr>
          </a:p>
          <a:p>
            <a:r>
              <a:rPr lang="en-GB" sz="1800" b="1" i="0" dirty="0">
                <a:effectLst/>
                <a:latin typeface="Söhne"/>
              </a:rPr>
              <a:t>Oscillations</a:t>
            </a:r>
            <a:r>
              <a:rPr lang="sl-SI" sz="1800" dirty="0">
                <a:latin typeface="Söhne"/>
              </a:rPr>
              <a:t>,</a:t>
            </a:r>
            <a:endParaRPr lang="en-GB" sz="1800" b="0" i="0" dirty="0">
              <a:effectLst/>
              <a:latin typeface="Söhne"/>
            </a:endParaRPr>
          </a:p>
          <a:p>
            <a:r>
              <a:rPr lang="en-GB" sz="1800" b="1" i="0" dirty="0">
                <a:effectLst/>
                <a:latin typeface="Söhne"/>
              </a:rPr>
              <a:t>Tuning Difficulties</a:t>
            </a:r>
            <a:r>
              <a:rPr lang="sl-SI" sz="1800" dirty="0">
                <a:latin typeface="Söhne"/>
              </a:rPr>
              <a:t>,</a:t>
            </a:r>
            <a:endParaRPr lang="en-GB" sz="1800" b="0" i="0" dirty="0">
              <a:effectLst/>
              <a:latin typeface="Söhne"/>
            </a:endParaRPr>
          </a:p>
          <a:p>
            <a:r>
              <a:rPr lang="en-GB" sz="1800" b="1" i="0" dirty="0">
                <a:effectLst/>
                <a:latin typeface="Söhne"/>
              </a:rPr>
              <a:t>Suboptimal Paths</a:t>
            </a:r>
            <a:r>
              <a:rPr lang="sl-SI" sz="1800" b="1" dirty="0">
                <a:latin typeface="Söhne"/>
              </a:rPr>
              <a:t>.</a:t>
            </a:r>
            <a:endParaRPr lang="sl-SI" sz="1800" b="1" i="0" dirty="0">
              <a:effectLst/>
              <a:latin typeface="Söhne"/>
            </a:endParaRPr>
          </a:p>
        </p:txBody>
      </p:sp>
      <p:pic>
        <p:nvPicPr>
          <p:cNvPr id="4" name="dead-end">
            <a:hlinkClick r:id="" action="ppaction://media"/>
            <a:extLst>
              <a:ext uri="{FF2B5EF4-FFF2-40B4-BE49-F238E27FC236}">
                <a16:creationId xmlns:a16="http://schemas.microsoft.com/office/drawing/2014/main" id="{B97E8C4F-76A7-89B8-4EB0-F762B9224B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2250" t="9932" r="27375" b="4333"/>
          <a:stretch/>
        </p:blipFill>
        <p:spPr>
          <a:xfrm>
            <a:off x="6553200" y="1442812"/>
            <a:ext cx="5265419" cy="5040857"/>
          </a:xfrm>
          <a:prstGeom prst="rect">
            <a:avLst/>
          </a:prstGeom>
        </p:spPr>
      </p:pic>
    </p:spTree>
    <p:extLst>
      <p:ext uri="{BB962C8B-B14F-4D97-AF65-F5344CB8AC3E}">
        <p14:creationId xmlns:p14="http://schemas.microsoft.com/office/powerpoint/2010/main" val="148061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6950BFC3-D8DA-4A85-94F7-54DA5524770B}">
      <p188:commentRel xmlns:p188="http://schemas.microsoft.com/office/powerpoint/2018/8/main" r:id="rId5"/>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B82D1-B35A-DB10-C89D-CEA8EBD4D53A}"/>
              </a:ext>
            </a:extLst>
          </p:cNvPr>
          <p:cNvSpPr>
            <a:spLocks noGrp="1"/>
          </p:cNvSpPr>
          <p:nvPr>
            <p:ph type="title"/>
          </p:nvPr>
        </p:nvSpPr>
        <p:spPr/>
        <p:txBody>
          <a:bodyPr/>
          <a:lstStyle/>
          <a:p>
            <a:r>
              <a:rPr lang="sl-SI" dirty="0"/>
              <a:t>F</a:t>
            </a:r>
            <a:r>
              <a:rPr lang="en-US" dirty="0" err="1"/>
              <a:t>uture</a:t>
            </a:r>
            <a:r>
              <a:rPr lang="en-US" dirty="0"/>
              <a:t> </a:t>
            </a:r>
            <a:r>
              <a:rPr lang="sl-SI" dirty="0"/>
              <a:t>w</a:t>
            </a:r>
            <a:r>
              <a:rPr lang="en-US" dirty="0" err="1"/>
              <a:t>ork</a:t>
            </a:r>
            <a:endParaRPr lang="LID4096" dirty="0"/>
          </a:p>
        </p:txBody>
      </p:sp>
      <p:sp>
        <p:nvSpPr>
          <p:cNvPr id="3" name="Content Placeholder 2">
            <a:extLst>
              <a:ext uri="{FF2B5EF4-FFF2-40B4-BE49-F238E27FC236}">
                <a16:creationId xmlns:a16="http://schemas.microsoft.com/office/drawing/2014/main" id="{D752A174-9B57-DDCF-F031-9B638FAEACD5}"/>
              </a:ext>
            </a:extLst>
          </p:cNvPr>
          <p:cNvSpPr>
            <a:spLocks noGrp="1"/>
          </p:cNvSpPr>
          <p:nvPr>
            <p:ph idx="1"/>
          </p:nvPr>
        </p:nvSpPr>
        <p:spPr/>
        <p:txBody>
          <a:bodyPr>
            <a:normAutofit/>
          </a:bodyPr>
          <a:lstStyle/>
          <a:p>
            <a:r>
              <a:rPr lang="en-GB" sz="2000" b="1" i="0" dirty="0">
                <a:effectLst/>
                <a:latin typeface="Söhne"/>
              </a:rPr>
              <a:t>Advanced Algorithms</a:t>
            </a:r>
            <a:r>
              <a:rPr lang="en-GB" sz="2000" b="0" i="0" dirty="0">
                <a:effectLst/>
                <a:latin typeface="Söhne"/>
              </a:rPr>
              <a:t>: </a:t>
            </a:r>
            <a:endParaRPr lang="sl-SI" sz="2000" b="0" i="0" dirty="0">
              <a:effectLst/>
              <a:latin typeface="Söhne"/>
            </a:endParaRPr>
          </a:p>
          <a:p>
            <a:pPr marL="457200" lvl="1" indent="0">
              <a:buNone/>
            </a:pPr>
            <a:r>
              <a:rPr lang="en-GB" sz="1800" b="0" i="0" dirty="0">
                <a:effectLst/>
                <a:latin typeface="Söhne"/>
              </a:rPr>
              <a:t>Incorporate machine learning and optimization techniques to mitigate the local minima problem and provide more efficient path planning.</a:t>
            </a:r>
          </a:p>
          <a:p>
            <a:r>
              <a:rPr lang="en-GB" sz="2000" b="1" i="0" dirty="0">
                <a:effectLst/>
                <a:latin typeface="Söhne"/>
              </a:rPr>
              <a:t>Hybrid Models</a:t>
            </a:r>
            <a:r>
              <a:rPr lang="en-GB" sz="2000" b="0" i="0" dirty="0">
                <a:effectLst/>
                <a:latin typeface="Söhne"/>
              </a:rPr>
              <a:t>: </a:t>
            </a:r>
            <a:endParaRPr lang="sl-SI" sz="2000" b="0" i="0" dirty="0">
              <a:effectLst/>
              <a:latin typeface="Söhne"/>
            </a:endParaRPr>
          </a:p>
          <a:p>
            <a:pPr marL="457200" lvl="1" indent="0">
              <a:buNone/>
            </a:pPr>
            <a:r>
              <a:rPr lang="en-GB" sz="1800" b="0" i="0" dirty="0">
                <a:effectLst/>
                <a:latin typeface="Söhne"/>
              </a:rPr>
              <a:t>Combine APF with other path-planning methods, such as grid-based or sampling-based techniques, to capitalize on the strengths of multiple approaches.</a:t>
            </a:r>
          </a:p>
          <a:p>
            <a:r>
              <a:rPr lang="en-GB" sz="2000" b="1" i="0" dirty="0">
                <a:effectLst/>
                <a:latin typeface="Söhne"/>
              </a:rPr>
              <a:t>Simulation &amp; Real-world Testing</a:t>
            </a:r>
            <a:r>
              <a:rPr lang="en-GB" sz="2000" b="0" i="0" dirty="0">
                <a:effectLst/>
                <a:latin typeface="Söhne"/>
              </a:rPr>
              <a:t>: </a:t>
            </a:r>
            <a:endParaRPr lang="sl-SI" sz="2000" b="0" i="0" dirty="0">
              <a:effectLst/>
              <a:latin typeface="Söhne"/>
            </a:endParaRPr>
          </a:p>
          <a:p>
            <a:pPr marL="457200" lvl="1" indent="0">
              <a:buNone/>
            </a:pPr>
            <a:r>
              <a:rPr lang="en-GB" sz="1800" b="0" i="0" dirty="0">
                <a:effectLst/>
                <a:latin typeface="Söhne"/>
              </a:rPr>
              <a:t>Use advanced simulation environments to test the modified APF algorithms and subsequently validate them in real-world scenarios.</a:t>
            </a:r>
          </a:p>
          <a:p>
            <a:endParaRPr lang="LID4096" dirty="0"/>
          </a:p>
        </p:txBody>
      </p:sp>
    </p:spTree>
    <p:extLst>
      <p:ext uri="{BB962C8B-B14F-4D97-AF65-F5344CB8AC3E}">
        <p14:creationId xmlns:p14="http://schemas.microsoft.com/office/powerpoint/2010/main" val="4123367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78C5-BF8D-1698-3F02-870CB3532324}"/>
              </a:ext>
            </a:extLst>
          </p:cNvPr>
          <p:cNvSpPr>
            <a:spLocks noGrp="1"/>
          </p:cNvSpPr>
          <p:nvPr>
            <p:ph type="title"/>
          </p:nvPr>
        </p:nvSpPr>
        <p:spPr/>
        <p:txBody>
          <a:bodyPr/>
          <a:lstStyle/>
          <a:p>
            <a:r>
              <a:rPr lang="sl-SI" dirty="0" err="1"/>
              <a:t>Conclusion</a:t>
            </a:r>
            <a:endParaRPr lang="LID4096" dirty="0"/>
          </a:p>
        </p:txBody>
      </p:sp>
      <p:sp>
        <p:nvSpPr>
          <p:cNvPr id="3" name="Content Placeholder 2">
            <a:extLst>
              <a:ext uri="{FF2B5EF4-FFF2-40B4-BE49-F238E27FC236}">
                <a16:creationId xmlns:a16="http://schemas.microsoft.com/office/drawing/2014/main" id="{387C0780-DA09-3CBE-1B25-4156DF555044}"/>
              </a:ext>
            </a:extLst>
          </p:cNvPr>
          <p:cNvSpPr>
            <a:spLocks noGrp="1"/>
          </p:cNvSpPr>
          <p:nvPr>
            <p:ph idx="1"/>
          </p:nvPr>
        </p:nvSpPr>
        <p:spPr/>
        <p:txBody>
          <a:bodyPr/>
          <a:lstStyle/>
          <a:p>
            <a:r>
              <a:rPr lang="sl-SI" dirty="0"/>
              <a:t>PROS: </a:t>
            </a:r>
            <a:r>
              <a:rPr lang="sl-SI" dirty="0" err="1"/>
              <a:t>Fast</a:t>
            </a:r>
            <a:r>
              <a:rPr lang="sl-SI" dirty="0"/>
              <a:t>, </a:t>
            </a:r>
            <a:r>
              <a:rPr lang="sl-SI" dirty="0" err="1"/>
              <a:t>Smooth</a:t>
            </a:r>
            <a:r>
              <a:rPr lang="sl-SI" dirty="0"/>
              <a:t> </a:t>
            </a:r>
            <a:r>
              <a:rPr lang="sl-SI" dirty="0" err="1"/>
              <a:t>and</a:t>
            </a:r>
            <a:r>
              <a:rPr lang="sl-SI" dirty="0"/>
              <a:t> </a:t>
            </a:r>
            <a:r>
              <a:rPr lang="sl-SI" dirty="0" err="1"/>
              <a:t>Simple</a:t>
            </a:r>
            <a:r>
              <a:rPr lang="sl-SI" dirty="0"/>
              <a:t>.</a:t>
            </a:r>
          </a:p>
          <a:p>
            <a:r>
              <a:rPr lang="sl-SI" dirty="0"/>
              <a:t>CONS: Non-Global </a:t>
            </a:r>
            <a:r>
              <a:rPr lang="sl-SI" dirty="0" err="1"/>
              <a:t>paths</a:t>
            </a:r>
            <a:r>
              <a:rPr lang="sl-SI" dirty="0"/>
              <a:t>, </a:t>
            </a:r>
            <a:r>
              <a:rPr lang="sl-SI" dirty="0" err="1"/>
              <a:t>Local</a:t>
            </a:r>
            <a:r>
              <a:rPr lang="sl-SI" dirty="0"/>
              <a:t> </a:t>
            </a:r>
            <a:r>
              <a:rPr lang="sl-SI" dirty="0" err="1"/>
              <a:t>Minima</a:t>
            </a:r>
            <a:r>
              <a:rPr lang="sl-SI" dirty="0"/>
              <a:t> problem.</a:t>
            </a:r>
          </a:p>
          <a:p>
            <a:endParaRPr lang="sl-SI" dirty="0"/>
          </a:p>
          <a:p>
            <a:r>
              <a:rPr lang="sl-SI" dirty="0"/>
              <a:t>Novel </a:t>
            </a:r>
            <a:r>
              <a:rPr lang="sl-SI" dirty="0" err="1"/>
              <a:t>method</a:t>
            </a:r>
            <a:r>
              <a:rPr lang="sl-SI" dirty="0"/>
              <a:t> </a:t>
            </a:r>
            <a:r>
              <a:rPr lang="sl-SI" dirty="0" err="1"/>
              <a:t>for</a:t>
            </a:r>
            <a:r>
              <a:rPr lang="sl-SI" dirty="0"/>
              <a:t> </a:t>
            </a:r>
            <a:r>
              <a:rPr lang="sl-SI" dirty="0" err="1"/>
              <a:t>repulsive</a:t>
            </a:r>
            <a:r>
              <a:rPr lang="sl-SI" dirty="0"/>
              <a:t> </a:t>
            </a:r>
            <a:r>
              <a:rPr lang="sl-SI" dirty="0" err="1"/>
              <a:t>field</a:t>
            </a:r>
            <a:r>
              <a:rPr lang="sl-SI" dirty="0"/>
              <a:t> </a:t>
            </a:r>
            <a:r>
              <a:rPr lang="sl-SI" dirty="0" err="1"/>
              <a:t>calculation</a:t>
            </a:r>
            <a:r>
              <a:rPr lang="sl-SI" dirty="0"/>
              <a:t>,</a:t>
            </a:r>
          </a:p>
          <a:p>
            <a:r>
              <a:rPr lang="sl-SI" dirty="0" err="1"/>
              <a:t>Tested</a:t>
            </a:r>
            <a:r>
              <a:rPr lang="sl-SI" dirty="0"/>
              <a:t> on a </a:t>
            </a:r>
            <a:r>
              <a:rPr lang="sl-SI" dirty="0" err="1"/>
              <a:t>kinematic</a:t>
            </a:r>
            <a:r>
              <a:rPr lang="sl-SI" dirty="0"/>
              <a:t> </a:t>
            </a:r>
            <a:r>
              <a:rPr lang="sl-SI" dirty="0" err="1"/>
              <a:t>simulation</a:t>
            </a:r>
            <a:r>
              <a:rPr lang="sl-SI" dirty="0"/>
              <a:t> </a:t>
            </a:r>
            <a:r>
              <a:rPr lang="sl-SI" dirty="0" err="1"/>
              <a:t>of</a:t>
            </a:r>
            <a:r>
              <a:rPr lang="sl-SI" dirty="0"/>
              <a:t> a robot manipulator. </a:t>
            </a:r>
            <a:endParaRPr lang="LID4096" dirty="0"/>
          </a:p>
        </p:txBody>
      </p:sp>
    </p:spTree>
    <p:extLst>
      <p:ext uri="{BB962C8B-B14F-4D97-AF65-F5344CB8AC3E}">
        <p14:creationId xmlns:p14="http://schemas.microsoft.com/office/powerpoint/2010/main" val="1308962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B82D1-B35A-DB10-C89D-CEA8EBD4D53A}"/>
              </a:ext>
            </a:extLst>
          </p:cNvPr>
          <p:cNvSpPr>
            <a:spLocks noGrp="1"/>
          </p:cNvSpPr>
          <p:nvPr>
            <p:ph type="title"/>
          </p:nvPr>
        </p:nvSpPr>
        <p:spPr/>
        <p:txBody>
          <a:bodyPr/>
          <a:lstStyle/>
          <a:p>
            <a:r>
              <a:rPr lang="en-US" dirty="0"/>
              <a:t>Artificial Potential Fields Method</a:t>
            </a:r>
            <a:endParaRPr lang="LID4096" dirty="0"/>
          </a:p>
        </p:txBody>
      </p:sp>
      <p:sp>
        <p:nvSpPr>
          <p:cNvPr id="3" name="Content Placeholder 2">
            <a:extLst>
              <a:ext uri="{FF2B5EF4-FFF2-40B4-BE49-F238E27FC236}">
                <a16:creationId xmlns:a16="http://schemas.microsoft.com/office/drawing/2014/main" id="{D752A174-9B57-DDCF-F031-9B638FAEACD5}"/>
              </a:ext>
            </a:extLst>
          </p:cNvPr>
          <p:cNvSpPr>
            <a:spLocks noGrp="1"/>
          </p:cNvSpPr>
          <p:nvPr>
            <p:ph idx="1"/>
          </p:nvPr>
        </p:nvSpPr>
        <p:spPr>
          <a:xfrm>
            <a:off x="838199" y="1582433"/>
            <a:ext cx="6457545" cy="4351338"/>
          </a:xfrm>
        </p:spPr>
        <p:txBody>
          <a:bodyPr>
            <a:normAutofit/>
          </a:bodyPr>
          <a:lstStyle/>
          <a:p>
            <a:pPr marL="0" indent="0">
              <a:buNone/>
            </a:pPr>
            <a:r>
              <a:rPr lang="sl-SI" sz="2000" dirty="0">
                <a:effectLst/>
              </a:rPr>
              <a:t>O. </a:t>
            </a:r>
            <a:r>
              <a:rPr lang="sl-SI" sz="2000" dirty="0" err="1">
                <a:effectLst/>
              </a:rPr>
              <a:t>Khatib</a:t>
            </a:r>
            <a:r>
              <a:rPr lang="sl-SI" sz="2000" dirty="0">
                <a:effectLst/>
              </a:rPr>
              <a:t>, “Real-time </a:t>
            </a:r>
            <a:r>
              <a:rPr lang="sl-SI" sz="2000" dirty="0" err="1">
                <a:effectLst/>
              </a:rPr>
              <a:t>obstacle</a:t>
            </a:r>
            <a:r>
              <a:rPr lang="sl-SI" sz="2000" dirty="0">
                <a:effectLst/>
              </a:rPr>
              <a:t> </a:t>
            </a:r>
            <a:r>
              <a:rPr lang="sl-SI" sz="2000" dirty="0" err="1">
                <a:effectLst/>
              </a:rPr>
              <a:t>avoidance</a:t>
            </a:r>
            <a:r>
              <a:rPr lang="sl-SI" sz="2000" dirty="0">
                <a:effectLst/>
              </a:rPr>
              <a:t> </a:t>
            </a:r>
            <a:r>
              <a:rPr lang="sl-SI" sz="2000" dirty="0" err="1">
                <a:effectLst/>
              </a:rPr>
              <a:t>for</a:t>
            </a:r>
            <a:r>
              <a:rPr lang="sl-SI" sz="2000" dirty="0">
                <a:effectLst/>
              </a:rPr>
              <a:t> </a:t>
            </a:r>
            <a:r>
              <a:rPr lang="sl-SI" sz="2000" dirty="0" err="1">
                <a:effectLst/>
              </a:rPr>
              <a:t>manipulators</a:t>
            </a:r>
            <a:r>
              <a:rPr lang="sl-SI" sz="2000" dirty="0">
                <a:effectLst/>
              </a:rPr>
              <a:t> </a:t>
            </a:r>
            <a:r>
              <a:rPr lang="sl-SI" sz="2000" dirty="0" err="1">
                <a:effectLst/>
              </a:rPr>
              <a:t>and</a:t>
            </a:r>
            <a:r>
              <a:rPr lang="sl-SI" sz="2000" dirty="0">
                <a:effectLst/>
              </a:rPr>
              <a:t> </a:t>
            </a:r>
            <a:r>
              <a:rPr lang="sl-SI" sz="2000" dirty="0" err="1">
                <a:effectLst/>
              </a:rPr>
              <a:t>mobile</a:t>
            </a:r>
            <a:r>
              <a:rPr lang="sl-SI" sz="2000" dirty="0">
                <a:effectLst/>
              </a:rPr>
              <a:t> </a:t>
            </a:r>
            <a:r>
              <a:rPr lang="sl-SI" sz="2000" dirty="0" err="1">
                <a:effectLst/>
              </a:rPr>
              <a:t>robots</a:t>
            </a:r>
            <a:r>
              <a:rPr lang="sl-SI" sz="2000" dirty="0">
                <a:effectLst/>
              </a:rPr>
              <a:t>,”</a:t>
            </a:r>
            <a:endParaRPr lang="en-US" sz="2000" dirty="0">
              <a:effectLst/>
            </a:endParaRPr>
          </a:p>
          <a:p>
            <a:endParaRPr lang="en-US" sz="2000" dirty="0">
              <a:effectLst/>
            </a:endParaRPr>
          </a:p>
          <a:p>
            <a:endParaRPr lang="en-US" sz="2000" dirty="0">
              <a:effectLst/>
            </a:endParaRPr>
          </a:p>
          <a:p>
            <a:endParaRPr lang="LID4096" sz="2000" dirty="0"/>
          </a:p>
        </p:txBody>
      </p:sp>
      <p:sp>
        <p:nvSpPr>
          <p:cNvPr id="5" name="TextBox 4">
            <a:extLst>
              <a:ext uri="{FF2B5EF4-FFF2-40B4-BE49-F238E27FC236}">
                <a16:creationId xmlns:a16="http://schemas.microsoft.com/office/drawing/2014/main" id="{2E33FE8A-7A1C-0DC6-E1B5-846C3176D393}"/>
              </a:ext>
            </a:extLst>
          </p:cNvPr>
          <p:cNvSpPr txBox="1"/>
          <p:nvPr/>
        </p:nvSpPr>
        <p:spPr>
          <a:xfrm>
            <a:off x="220337" y="6287759"/>
            <a:ext cx="11811410" cy="1015663"/>
          </a:xfrm>
          <a:prstGeom prst="rect">
            <a:avLst/>
          </a:prstGeom>
          <a:noFill/>
        </p:spPr>
        <p:txBody>
          <a:bodyPr wrap="square">
            <a:spAutoFit/>
          </a:bodyPr>
          <a:lstStyle/>
          <a:p>
            <a:pPr>
              <a:spcBef>
                <a:spcPts val="0"/>
              </a:spcBef>
              <a:spcAft>
                <a:spcPts val="0"/>
              </a:spcAft>
            </a:pPr>
            <a:r>
              <a:rPr lang="sl-SI" sz="1200" dirty="0">
                <a:effectLst/>
              </a:rPr>
              <a:t>O. </a:t>
            </a:r>
            <a:r>
              <a:rPr lang="sl-SI" sz="1200" dirty="0" err="1">
                <a:effectLst/>
              </a:rPr>
              <a:t>Khatib</a:t>
            </a:r>
            <a:r>
              <a:rPr lang="sl-SI" sz="1200" dirty="0">
                <a:effectLst/>
              </a:rPr>
              <a:t>, “Real-time </a:t>
            </a:r>
            <a:r>
              <a:rPr lang="sl-SI" sz="1200" dirty="0" err="1">
                <a:effectLst/>
              </a:rPr>
              <a:t>obstacle</a:t>
            </a:r>
            <a:r>
              <a:rPr lang="sl-SI" sz="1200" dirty="0">
                <a:effectLst/>
              </a:rPr>
              <a:t> </a:t>
            </a:r>
            <a:r>
              <a:rPr lang="sl-SI" sz="1200" dirty="0" err="1">
                <a:effectLst/>
              </a:rPr>
              <a:t>avoidance</a:t>
            </a:r>
            <a:r>
              <a:rPr lang="sl-SI" sz="1200" dirty="0">
                <a:effectLst/>
              </a:rPr>
              <a:t> </a:t>
            </a:r>
            <a:r>
              <a:rPr lang="sl-SI" sz="1200" dirty="0" err="1">
                <a:effectLst/>
              </a:rPr>
              <a:t>for</a:t>
            </a:r>
            <a:r>
              <a:rPr lang="sl-SI" sz="1200" dirty="0">
                <a:effectLst/>
              </a:rPr>
              <a:t> </a:t>
            </a:r>
            <a:r>
              <a:rPr lang="sl-SI" sz="1200" dirty="0" err="1">
                <a:effectLst/>
              </a:rPr>
              <a:t>manipulators</a:t>
            </a:r>
            <a:r>
              <a:rPr lang="sl-SI" sz="1200" dirty="0">
                <a:effectLst/>
              </a:rPr>
              <a:t> </a:t>
            </a:r>
            <a:r>
              <a:rPr lang="sl-SI" sz="1200" dirty="0" err="1">
                <a:effectLst/>
              </a:rPr>
              <a:t>and</a:t>
            </a:r>
            <a:r>
              <a:rPr lang="sl-SI" sz="1200" dirty="0">
                <a:effectLst/>
              </a:rPr>
              <a:t> </a:t>
            </a:r>
            <a:r>
              <a:rPr lang="sl-SI" sz="1200" dirty="0" err="1">
                <a:effectLst/>
              </a:rPr>
              <a:t>mobile</a:t>
            </a:r>
            <a:r>
              <a:rPr lang="sl-SI" sz="1200" dirty="0">
                <a:effectLst/>
              </a:rPr>
              <a:t> </a:t>
            </a:r>
            <a:r>
              <a:rPr lang="sl-SI" sz="1200" dirty="0" err="1">
                <a:effectLst/>
              </a:rPr>
              <a:t>robots</a:t>
            </a:r>
            <a:r>
              <a:rPr lang="sl-SI" sz="1200" dirty="0">
                <a:effectLst/>
              </a:rPr>
              <a:t>,” in </a:t>
            </a:r>
            <a:r>
              <a:rPr lang="sl-SI" sz="1200" i="1" dirty="0">
                <a:effectLst/>
              </a:rPr>
              <a:t>1985 IEEE </a:t>
            </a:r>
            <a:r>
              <a:rPr lang="sl-SI" sz="1200" i="1" dirty="0" err="1">
                <a:effectLst/>
              </a:rPr>
              <a:t>International</a:t>
            </a:r>
            <a:r>
              <a:rPr lang="sl-SI" sz="1200" i="1" dirty="0">
                <a:effectLst/>
              </a:rPr>
              <a:t> </a:t>
            </a:r>
            <a:r>
              <a:rPr lang="sl-SI" sz="1200" i="1" dirty="0" err="1">
                <a:effectLst/>
              </a:rPr>
              <a:t>Conference</a:t>
            </a:r>
            <a:r>
              <a:rPr lang="sl-SI" sz="1200" i="1" dirty="0">
                <a:effectLst/>
              </a:rPr>
              <a:t> on </a:t>
            </a:r>
            <a:r>
              <a:rPr lang="sl-SI" sz="1200" i="1" dirty="0" err="1">
                <a:effectLst/>
              </a:rPr>
              <a:t>Robotics</a:t>
            </a:r>
            <a:r>
              <a:rPr lang="sl-SI" sz="1200" i="1" dirty="0">
                <a:effectLst/>
              </a:rPr>
              <a:t> </a:t>
            </a:r>
            <a:r>
              <a:rPr lang="sl-SI" sz="1200" i="1" dirty="0" err="1">
                <a:effectLst/>
              </a:rPr>
              <a:t>and</a:t>
            </a:r>
            <a:r>
              <a:rPr lang="sl-SI" sz="1200" i="1" dirty="0">
                <a:effectLst/>
              </a:rPr>
              <a:t> </a:t>
            </a:r>
            <a:r>
              <a:rPr lang="sl-SI" sz="1200" i="1" dirty="0" err="1">
                <a:effectLst/>
              </a:rPr>
              <a:t>Automation</a:t>
            </a:r>
            <a:r>
              <a:rPr lang="sl-SI" sz="1200" i="1" dirty="0">
                <a:effectLst/>
              </a:rPr>
              <a:t> </a:t>
            </a:r>
            <a:r>
              <a:rPr lang="sl-SI" sz="1200" i="1" dirty="0" err="1">
                <a:effectLst/>
              </a:rPr>
              <a:t>Proceedings</a:t>
            </a:r>
            <a:endParaRPr lang="en-US" sz="1200" i="1" dirty="0">
              <a:effectLst/>
            </a:endParaRPr>
          </a:p>
          <a:p>
            <a:r>
              <a:rPr lang="en-US" sz="1200" dirty="0">
                <a:effectLst/>
              </a:rPr>
              <a:t>Y. Chen, L. Chen, J. Ding, and Y. Liu, “Research on Real-Time Obstacle Avoidance Motion Planning of Industrial Robotic Arm Based on Artificial Potential Field Method in Joint Space,” (image)</a:t>
            </a:r>
            <a:endParaRPr lang="en-US" sz="1200" i="1" dirty="0">
              <a:effectLst/>
            </a:endParaRPr>
          </a:p>
          <a:p>
            <a:pPr>
              <a:spcBef>
                <a:spcPts val="0"/>
              </a:spcBef>
              <a:spcAft>
                <a:spcPts val="0"/>
              </a:spcAft>
            </a:pPr>
            <a:endParaRPr lang="en-US" sz="1200" i="1" dirty="0"/>
          </a:p>
          <a:p>
            <a:pPr algn="r"/>
            <a:r>
              <a:rPr lang="en-US" sz="1200" dirty="0">
                <a:effectLst/>
              </a:rPr>
              <a:t>[1]</a:t>
            </a:r>
          </a:p>
          <a:p>
            <a:pPr>
              <a:spcBef>
                <a:spcPts val="0"/>
              </a:spcBef>
              <a:spcAft>
                <a:spcPts val="0"/>
              </a:spcAft>
            </a:pPr>
            <a:endParaRPr lang="sl-SI" sz="1200" dirty="0">
              <a:effectLst/>
            </a:endParaRPr>
          </a:p>
        </p:txBody>
      </p:sp>
      <p:pic>
        <p:nvPicPr>
          <p:cNvPr id="8" name="Picture 7">
            <a:extLst>
              <a:ext uri="{FF2B5EF4-FFF2-40B4-BE49-F238E27FC236}">
                <a16:creationId xmlns:a16="http://schemas.microsoft.com/office/drawing/2014/main" id="{88EE9591-E0F7-53E1-1855-DB0BE127A9FC}"/>
              </a:ext>
            </a:extLst>
          </p:cNvPr>
          <p:cNvPicPr>
            <a:picLocks noChangeAspect="1"/>
          </p:cNvPicPr>
          <p:nvPr/>
        </p:nvPicPr>
        <p:blipFill>
          <a:blip r:embed="rId4"/>
          <a:stretch>
            <a:fillRect/>
          </a:stretch>
        </p:blipFill>
        <p:spPr>
          <a:xfrm>
            <a:off x="7566498" y="1690688"/>
            <a:ext cx="3787302" cy="337976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B18B8B0-ADEE-6F36-C8BB-1873694845C9}"/>
                  </a:ext>
                </a:extLst>
              </p:cNvPr>
              <p:cNvSpPr txBox="1"/>
              <p:nvPr/>
            </p:nvSpPr>
            <p:spPr>
              <a:xfrm>
                <a:off x="1149484" y="2907996"/>
                <a:ext cx="361932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𝑈</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e>
                      </m:d>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𝑈</m:t>
                          </m:r>
                        </m:e>
                        <m:sub>
                          <m:r>
                            <a:rPr lang="en-US" sz="2400" b="0" i="1" smtClean="0">
                              <a:latin typeface="Cambria Math" panose="02040503050406030204" pitchFamily="18" charset="0"/>
                            </a:rPr>
                            <m:t>𝑎𝑡𝑡</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e>
                      </m:d>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𝑈</m:t>
                          </m:r>
                        </m:e>
                        <m:sub>
                          <m:r>
                            <a:rPr lang="en-US" sz="2400" b="0" i="1" smtClean="0">
                              <a:latin typeface="Cambria Math" panose="02040503050406030204" pitchFamily="18" charset="0"/>
                            </a:rPr>
                            <m:t>𝑟𝑒𝑝</m:t>
                          </m:r>
                        </m:sub>
                      </m:sSub>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oMath>
                  </m:oMathPara>
                </a14:m>
                <a:endParaRPr lang="LID4096" sz="2400" dirty="0"/>
              </a:p>
            </p:txBody>
          </p:sp>
        </mc:Choice>
        <mc:Fallback xmlns="">
          <p:sp>
            <p:nvSpPr>
              <p:cNvPr id="11" name="TextBox 10">
                <a:extLst>
                  <a:ext uri="{FF2B5EF4-FFF2-40B4-BE49-F238E27FC236}">
                    <a16:creationId xmlns:a16="http://schemas.microsoft.com/office/drawing/2014/main" id="{1B18B8B0-ADEE-6F36-C8BB-1873694845C9}"/>
                  </a:ext>
                </a:extLst>
              </p:cNvPr>
              <p:cNvSpPr txBox="1">
                <a:spLocks noRot="1" noChangeAspect="1" noMove="1" noResize="1" noEditPoints="1" noAdjustHandles="1" noChangeArrowheads="1" noChangeShapeType="1" noTextEdit="1"/>
              </p:cNvSpPr>
              <p:nvPr/>
            </p:nvSpPr>
            <p:spPr>
              <a:xfrm>
                <a:off x="1149484" y="2907996"/>
                <a:ext cx="3619324" cy="397866"/>
              </a:xfrm>
              <a:prstGeom prst="rect">
                <a:avLst/>
              </a:prstGeom>
              <a:blipFill>
                <a:blip r:embed="rId5"/>
                <a:stretch>
                  <a:fillRect l="-1686" r="-2530" b="-2769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031531-F047-1112-B09D-3C6809A05D42}"/>
                  </a:ext>
                </a:extLst>
              </p:cNvPr>
              <p:cNvSpPr txBox="1"/>
              <p:nvPr/>
            </p:nvSpPr>
            <p:spPr>
              <a:xfrm>
                <a:off x="1149484" y="3459866"/>
                <a:ext cx="2138406" cy="778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sl-SI" sz="2400" i="1" smtClean="0">
                              <a:latin typeface="Cambria Math" panose="02040503050406030204" pitchFamily="18" charset="0"/>
                            </a:rPr>
                          </m:ctrlPr>
                        </m:sSubPr>
                        <m:e>
                          <m:r>
                            <a:rPr lang="en-US" sz="2400" b="0" i="1" smtClean="0">
                              <a:latin typeface="Cambria Math" panose="02040503050406030204" pitchFamily="18" charset="0"/>
                            </a:rPr>
                            <m:t>𝑈</m:t>
                          </m:r>
                        </m:e>
                        <m:sub>
                          <m:r>
                            <a:rPr lang="en-US" sz="2400" b="0" i="1" smtClean="0">
                              <a:latin typeface="Cambria Math" panose="02040503050406030204" pitchFamily="18" charset="0"/>
                            </a:rPr>
                            <m:t>𝑎𝑡𝑡</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𝑟</m:t>
                              </m:r>
                            </m:e>
                          </m:acc>
                        </m:num>
                        <m:den>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𝑟</m:t>
                                      </m:r>
                                    </m:e>
                                  </m:acc>
                                </m:e>
                              </m:d>
                            </m:e>
                            <m:sup>
                              <m:r>
                                <a:rPr lang="en-US" sz="2400" b="0" i="1" smtClean="0">
                                  <a:latin typeface="Cambria Math" panose="02040503050406030204" pitchFamily="18" charset="0"/>
                                </a:rPr>
                                <m:t>2</m:t>
                              </m:r>
                            </m:sup>
                          </m:sSup>
                        </m:den>
                      </m:f>
                    </m:oMath>
                  </m:oMathPara>
                </a14:m>
                <a:endParaRPr lang="LID4096" sz="2400" dirty="0"/>
              </a:p>
            </p:txBody>
          </p:sp>
        </mc:Choice>
        <mc:Fallback xmlns="">
          <p:sp>
            <p:nvSpPr>
              <p:cNvPr id="12" name="TextBox 11">
                <a:extLst>
                  <a:ext uri="{FF2B5EF4-FFF2-40B4-BE49-F238E27FC236}">
                    <a16:creationId xmlns:a16="http://schemas.microsoft.com/office/drawing/2014/main" id="{0E031531-F047-1112-B09D-3C6809A05D42}"/>
                  </a:ext>
                </a:extLst>
              </p:cNvPr>
              <p:cNvSpPr txBox="1">
                <a:spLocks noRot="1" noChangeAspect="1" noMove="1" noResize="1" noEditPoints="1" noAdjustHandles="1" noChangeArrowheads="1" noChangeShapeType="1" noTextEdit="1"/>
              </p:cNvSpPr>
              <p:nvPr/>
            </p:nvSpPr>
            <p:spPr>
              <a:xfrm>
                <a:off x="1149484" y="3459866"/>
                <a:ext cx="2138406" cy="778098"/>
              </a:xfrm>
              <a:prstGeom prst="rect">
                <a:avLst/>
              </a:prstGeom>
              <a:blipFill>
                <a:blip r:embed="rId6"/>
                <a:stretch>
                  <a:fillRect/>
                </a:stretch>
              </a:blipFill>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135BC1B-BD94-442F-8F87-65E54C96F8CB}"/>
                  </a:ext>
                </a:extLst>
              </p:cNvPr>
              <p:cNvSpPr txBox="1"/>
              <p:nvPr/>
            </p:nvSpPr>
            <p:spPr>
              <a:xfrm>
                <a:off x="1149484" y="4445785"/>
                <a:ext cx="3607334" cy="4258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sl-SI" sz="2400" i="1" smtClean="0">
                              <a:latin typeface="Cambria Math" panose="02040503050406030204" pitchFamily="18" charset="0"/>
                            </a:rPr>
                          </m:ctrlPr>
                        </m:accPr>
                        <m:e>
                          <m:r>
                            <a:rPr lang="en-US" sz="2400" b="0" i="1" smtClean="0">
                              <a:latin typeface="Cambria Math" panose="02040503050406030204" pitchFamily="18" charset="0"/>
                            </a:rPr>
                            <m:t>𝑣</m:t>
                          </m:r>
                        </m:e>
                      </m:ac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𝑔</m:t>
                              </m:r>
                              <m:r>
                                <a:rPr lang="en-US" sz="2400" b="0" i="1" smtClean="0">
                                  <a:latin typeface="Cambria Math" panose="02040503050406030204" pitchFamily="18" charset="0"/>
                                </a:rPr>
                                <m:t> </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𝑔</m:t>
                              </m:r>
                              <m:r>
                                <a:rPr lang="en-US" sz="2400" b="0" i="1" smtClean="0">
                                  <a:latin typeface="Cambria Math" panose="02040503050406030204" pitchFamily="18" charset="0"/>
                                </a:rPr>
                                <m:t>  </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𝑔</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0  </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oMath>
                  </m:oMathPara>
                </a14:m>
                <a:endParaRPr lang="LID4096" sz="2400" dirty="0"/>
              </a:p>
            </p:txBody>
          </p:sp>
        </mc:Choice>
        <mc:Fallback xmlns="">
          <p:sp>
            <p:nvSpPr>
              <p:cNvPr id="16" name="TextBox 15">
                <a:extLst>
                  <a:ext uri="{FF2B5EF4-FFF2-40B4-BE49-F238E27FC236}">
                    <a16:creationId xmlns:a16="http://schemas.microsoft.com/office/drawing/2014/main" id="{4135BC1B-BD94-442F-8F87-65E54C96F8CB}"/>
                  </a:ext>
                </a:extLst>
              </p:cNvPr>
              <p:cNvSpPr txBox="1">
                <a:spLocks noRot="1" noChangeAspect="1" noMove="1" noResize="1" noEditPoints="1" noAdjustHandles="1" noChangeArrowheads="1" noChangeShapeType="1" noTextEdit="1"/>
              </p:cNvSpPr>
              <p:nvPr/>
            </p:nvSpPr>
            <p:spPr>
              <a:xfrm>
                <a:off x="1149484" y="4445785"/>
                <a:ext cx="3607334" cy="425822"/>
              </a:xfrm>
              <a:prstGeom prst="rect">
                <a:avLst/>
              </a:prstGeom>
              <a:blipFill>
                <a:blip r:embed="rId7"/>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088923355"/>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B82D1-B35A-DB10-C89D-CEA8EBD4D53A}"/>
              </a:ext>
            </a:extLst>
          </p:cNvPr>
          <p:cNvSpPr>
            <a:spLocks noGrp="1"/>
          </p:cNvSpPr>
          <p:nvPr>
            <p:ph type="title"/>
          </p:nvPr>
        </p:nvSpPr>
        <p:spPr/>
        <p:txBody>
          <a:bodyPr/>
          <a:lstStyle/>
          <a:p>
            <a:r>
              <a:rPr lang="en-US" dirty="0"/>
              <a:t>Repulsive field generation</a:t>
            </a:r>
            <a:endParaRPr lang="LID4096" dirty="0"/>
          </a:p>
        </p:txBody>
      </p:sp>
      <p:pic>
        <p:nvPicPr>
          <p:cNvPr id="5" name="Picture 4">
            <a:extLst>
              <a:ext uri="{FF2B5EF4-FFF2-40B4-BE49-F238E27FC236}">
                <a16:creationId xmlns:a16="http://schemas.microsoft.com/office/drawing/2014/main" id="{DE54DB0C-2B6C-7C69-7987-90B4C0C13B07}"/>
              </a:ext>
            </a:extLst>
          </p:cNvPr>
          <p:cNvPicPr>
            <a:picLocks noChangeAspect="1"/>
          </p:cNvPicPr>
          <p:nvPr/>
        </p:nvPicPr>
        <p:blipFill>
          <a:blip r:embed="rId4"/>
          <a:stretch>
            <a:fillRect/>
          </a:stretch>
        </p:blipFill>
        <p:spPr>
          <a:xfrm>
            <a:off x="1191237" y="1992048"/>
            <a:ext cx="5119678" cy="2873903"/>
          </a:xfrm>
          <a:prstGeom prst="rect">
            <a:avLst/>
          </a:prstGeom>
        </p:spPr>
      </p:pic>
      <p:pic>
        <p:nvPicPr>
          <p:cNvPr id="7" name="Picture 6">
            <a:extLst>
              <a:ext uri="{FF2B5EF4-FFF2-40B4-BE49-F238E27FC236}">
                <a16:creationId xmlns:a16="http://schemas.microsoft.com/office/drawing/2014/main" id="{396B230C-16E4-4839-261B-1694C853DEE8}"/>
              </a:ext>
            </a:extLst>
          </p:cNvPr>
          <p:cNvPicPr>
            <a:picLocks noChangeAspect="1"/>
          </p:cNvPicPr>
          <p:nvPr/>
        </p:nvPicPr>
        <p:blipFill>
          <a:blip r:embed="rId5"/>
          <a:stretch>
            <a:fillRect/>
          </a:stretch>
        </p:blipFill>
        <p:spPr>
          <a:xfrm>
            <a:off x="7073802" y="1803908"/>
            <a:ext cx="4036811" cy="3325750"/>
          </a:xfrm>
          <a:prstGeom prst="rect">
            <a:avLst/>
          </a:prstGeom>
        </p:spPr>
      </p:pic>
      <p:sp>
        <p:nvSpPr>
          <p:cNvPr id="9" name="TextBox 8">
            <a:extLst>
              <a:ext uri="{FF2B5EF4-FFF2-40B4-BE49-F238E27FC236}">
                <a16:creationId xmlns:a16="http://schemas.microsoft.com/office/drawing/2014/main" id="{FA4156E5-94CC-8DB7-C46F-95CF4472EC9E}"/>
              </a:ext>
            </a:extLst>
          </p:cNvPr>
          <p:cNvSpPr txBox="1"/>
          <p:nvPr/>
        </p:nvSpPr>
        <p:spPr>
          <a:xfrm>
            <a:off x="338768" y="6354375"/>
            <a:ext cx="10611998" cy="276999"/>
          </a:xfrm>
          <a:prstGeom prst="rect">
            <a:avLst/>
          </a:prstGeom>
          <a:noFill/>
        </p:spPr>
        <p:txBody>
          <a:bodyPr wrap="square">
            <a:spAutoFit/>
          </a:bodyPr>
          <a:lstStyle/>
          <a:p>
            <a:pPr>
              <a:spcBef>
                <a:spcPts val="0"/>
              </a:spcBef>
              <a:spcAft>
                <a:spcPts val="0"/>
              </a:spcAft>
            </a:pPr>
            <a:r>
              <a:rPr lang="en-US" sz="1200" dirty="0">
                <a:effectLst/>
              </a:rPr>
              <a:t>L. </a:t>
            </a:r>
            <a:r>
              <a:rPr lang="en-US" sz="1200" dirty="0" err="1">
                <a:effectLst/>
              </a:rPr>
              <a:t>Klingbeil</a:t>
            </a:r>
            <a:r>
              <a:rPr lang="en-US" sz="1200" dirty="0">
                <a:effectLst/>
              </a:rPr>
              <a:t> </a:t>
            </a:r>
            <a:r>
              <a:rPr lang="en-US" sz="1200" i="1" dirty="0">
                <a:effectLst/>
              </a:rPr>
              <a:t>et al.</a:t>
            </a:r>
            <a:r>
              <a:rPr lang="en-US" sz="1200" dirty="0">
                <a:effectLst/>
              </a:rPr>
              <a:t>, “Towards Autonomous Navigation of an UAV-based Mobile Mapping System</a:t>
            </a:r>
            <a:r>
              <a:rPr lang="en-US" sz="1200" dirty="0"/>
              <a:t>” (images)</a:t>
            </a:r>
            <a:endParaRPr lang="en-US" sz="1200" dirty="0">
              <a:effectLst/>
            </a:endParaRPr>
          </a:p>
        </p:txBody>
      </p:sp>
    </p:spTree>
    <p:extLst>
      <p:ext uri="{BB962C8B-B14F-4D97-AF65-F5344CB8AC3E}">
        <p14:creationId xmlns:p14="http://schemas.microsoft.com/office/powerpoint/2010/main" val="1919173523"/>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D-wall-respulsive-6x">
            <a:hlinkClick r:id="" action="ppaction://media"/>
            <a:extLst>
              <a:ext uri="{FF2B5EF4-FFF2-40B4-BE49-F238E27FC236}">
                <a16:creationId xmlns:a16="http://schemas.microsoft.com/office/drawing/2014/main" id="{1D0D731A-AA67-BC43-1E1F-D611BA2CCA4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74" t="6200" r="32031" b="4272"/>
          <a:stretch/>
        </p:blipFill>
        <p:spPr>
          <a:xfrm>
            <a:off x="810114" y="1352766"/>
            <a:ext cx="5507644" cy="4152467"/>
          </a:xfrm>
          <a:prstGeom prst="rect">
            <a:avLst/>
          </a:prstGeom>
        </p:spPr>
      </p:pic>
      <p:pic>
        <p:nvPicPr>
          <p:cNvPr id="5" name="Slika 4">
            <a:extLst>
              <a:ext uri="{FF2B5EF4-FFF2-40B4-BE49-F238E27FC236}">
                <a16:creationId xmlns:a16="http://schemas.microsoft.com/office/drawing/2014/main" id="{E8AE0569-5A49-E3EF-BADD-D7CC63243F41}"/>
              </a:ext>
            </a:extLst>
          </p:cNvPr>
          <p:cNvPicPr>
            <a:picLocks noChangeAspect="1"/>
          </p:cNvPicPr>
          <p:nvPr/>
        </p:nvPicPr>
        <p:blipFill>
          <a:blip r:embed="rId6"/>
          <a:stretch>
            <a:fillRect/>
          </a:stretch>
        </p:blipFill>
        <p:spPr>
          <a:xfrm>
            <a:off x="6798800" y="2155717"/>
            <a:ext cx="4726195" cy="3515544"/>
          </a:xfrm>
          <a:prstGeom prst="rect">
            <a:avLst/>
          </a:prstGeom>
        </p:spPr>
      </p:pic>
      <p:pic>
        <p:nvPicPr>
          <p:cNvPr id="6" name="Slika 5" descr="Slika, ki vsebuje besede besedilo, posnetek zaslona, vrstica, pisava&#10;&#10;Opis je samodejno ustvarjen">
            <a:extLst>
              <a:ext uri="{FF2B5EF4-FFF2-40B4-BE49-F238E27FC236}">
                <a16:creationId xmlns:a16="http://schemas.microsoft.com/office/drawing/2014/main" id="{E5B5532C-51C8-B470-AEB3-682ABE21A5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4100" y="987898"/>
            <a:ext cx="3646720" cy="1255428"/>
          </a:xfrm>
          <a:prstGeom prst="rect">
            <a:avLst/>
          </a:prstGeom>
        </p:spPr>
      </p:pic>
      <mc:AlternateContent xmlns:mc="http://schemas.openxmlformats.org/markup-compatibility/2006">
        <mc:Choice xmlns:a14="http://schemas.microsoft.com/office/drawing/2010/main" Requires="a14">
          <p:sp>
            <p:nvSpPr>
              <p:cNvPr id="2" name="PoljeZBesedilom 1">
                <a:extLst>
                  <a:ext uri="{FF2B5EF4-FFF2-40B4-BE49-F238E27FC236}">
                    <a16:creationId xmlns:a16="http://schemas.microsoft.com/office/drawing/2014/main" id="{A87FB961-F90B-ACF8-8A86-C1672F28A1A8}"/>
                  </a:ext>
                </a:extLst>
              </p:cNvPr>
              <p:cNvSpPr txBox="1"/>
              <p:nvPr/>
            </p:nvSpPr>
            <p:spPr>
              <a:xfrm>
                <a:off x="426977" y="6006508"/>
                <a:ext cx="2289515"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sl-SI" i="1" smtClean="0">
                              <a:latin typeface="Cambria Math" panose="02040503050406030204" pitchFamily="18" charset="0"/>
                            </a:rPr>
                          </m:ctrlPr>
                        </m:sSubPr>
                        <m:e>
                          <m:r>
                            <a:rPr lang="sl-SI" b="0" i="1" smtClean="0">
                              <a:latin typeface="Cambria Math" panose="02040503050406030204" pitchFamily="18" charset="0"/>
                            </a:rPr>
                            <m:t>𝐶</m:t>
                          </m:r>
                        </m:e>
                        <m:sub>
                          <m:r>
                            <a:rPr lang="sl-SI" b="0" i="1" smtClean="0">
                              <a:latin typeface="Cambria Math" panose="02040503050406030204" pitchFamily="18" charset="0"/>
                            </a:rPr>
                            <m:t>𝑑</m:t>
                          </m:r>
                        </m:sub>
                      </m:sSub>
                      <m:r>
                        <a:rPr lang="sl-SI" b="0" i="1" smtClean="0">
                          <a:latin typeface="Cambria Math" panose="02040503050406030204" pitchFamily="18" charset="0"/>
                        </a:rPr>
                        <m:t>=</m:t>
                      </m:r>
                      <m:sSub>
                        <m:sSubPr>
                          <m:ctrlPr>
                            <a:rPr lang="sl-SI" b="0" i="1" smtClean="0">
                              <a:latin typeface="Cambria Math" panose="02040503050406030204" pitchFamily="18" charset="0"/>
                            </a:rPr>
                          </m:ctrlPr>
                        </m:sSubPr>
                        <m:e>
                          <m:r>
                            <a:rPr lang="sl-SI" b="0" i="1" smtClean="0">
                              <a:latin typeface="Cambria Math" panose="02040503050406030204" pitchFamily="18" charset="0"/>
                            </a:rPr>
                            <m:t>𝐴</m:t>
                          </m:r>
                        </m:e>
                        <m:sub>
                          <m:r>
                            <a:rPr lang="sl-SI" b="0" i="1" smtClean="0">
                              <a:latin typeface="Cambria Math" panose="02040503050406030204" pitchFamily="18" charset="0"/>
                            </a:rPr>
                            <m:t>𝑑</m:t>
                          </m:r>
                        </m:sub>
                      </m:sSub>
                      <m:r>
                        <a:rPr lang="sl-SI" b="0" i="1" smtClean="0">
                          <a:latin typeface="Cambria Math" panose="02040503050406030204" pitchFamily="18" charset="0"/>
                          <a:ea typeface="Cambria Math" panose="02040503050406030204" pitchFamily="18" charset="0"/>
                        </a:rPr>
                        <m:t>⊚</m:t>
                      </m:r>
                      <m:sSub>
                        <m:sSubPr>
                          <m:ctrlPr>
                            <a:rPr lang="sl-SI" b="0" i="1" smtClean="0">
                              <a:latin typeface="Cambria Math" panose="02040503050406030204" pitchFamily="18" charset="0"/>
                              <a:ea typeface="Cambria Math" panose="02040503050406030204" pitchFamily="18" charset="0"/>
                            </a:rPr>
                          </m:ctrlPr>
                        </m:sSubPr>
                        <m:e>
                          <m:r>
                            <a:rPr lang="sl-SI" b="0" i="1" smtClean="0">
                              <a:latin typeface="Cambria Math" panose="02040503050406030204" pitchFamily="18" charset="0"/>
                              <a:ea typeface="Cambria Math" panose="02040503050406030204" pitchFamily="18" charset="0"/>
                            </a:rPr>
                            <m:t>𝐾</m:t>
                          </m:r>
                        </m:e>
                        <m:sub>
                          <m:r>
                            <a:rPr lang="sl-SI" b="0" i="1" smtClean="0">
                              <a:latin typeface="Cambria Math" panose="02040503050406030204" pitchFamily="18" charset="0"/>
                              <a:ea typeface="Cambria Math" panose="02040503050406030204" pitchFamily="18" charset="0"/>
                            </a:rPr>
                            <m:t>𝑑</m:t>
                          </m:r>
                        </m:sub>
                      </m:sSub>
                    </m:oMath>
                  </m:oMathPara>
                </a14:m>
                <a:endParaRPr lang="sl-SI" dirty="0"/>
              </a:p>
            </p:txBody>
          </p:sp>
        </mc:Choice>
        <mc:Fallback>
          <p:sp>
            <p:nvSpPr>
              <p:cNvPr id="2" name="PoljeZBesedilom 1">
                <a:extLst>
                  <a:ext uri="{FF2B5EF4-FFF2-40B4-BE49-F238E27FC236}">
                    <a16:creationId xmlns:a16="http://schemas.microsoft.com/office/drawing/2014/main" id="{A87FB961-F90B-ACF8-8A86-C1672F28A1A8}"/>
                  </a:ext>
                </a:extLst>
              </p:cNvPr>
              <p:cNvSpPr txBox="1">
                <a:spLocks noRot="1" noChangeAspect="1" noMove="1" noResize="1" noEditPoints="1" noAdjustHandles="1" noChangeArrowheads="1" noChangeShapeType="1" noTextEdit="1"/>
              </p:cNvSpPr>
              <p:nvPr/>
            </p:nvSpPr>
            <p:spPr>
              <a:xfrm>
                <a:off x="426977" y="6006508"/>
                <a:ext cx="2289515" cy="276999"/>
              </a:xfrm>
              <a:prstGeom prst="rect">
                <a:avLst/>
              </a:prstGeom>
              <a:blipFill>
                <a:blip r:embed="rId8"/>
                <a:stretch>
                  <a:fillRect b="-23913"/>
                </a:stretch>
              </a:blipFill>
            </p:spPr>
            <p:txBody>
              <a:bodyPr/>
              <a:lstStyle/>
              <a:p>
                <a:r>
                  <a:rPr lang="sl-SI">
                    <a:noFill/>
                  </a:rPr>
                  <a:t> </a:t>
                </a:r>
              </a:p>
            </p:txBody>
          </p:sp>
        </mc:Fallback>
      </mc:AlternateContent>
      <mc:AlternateContent xmlns:mc="http://schemas.openxmlformats.org/markup-compatibility/2006">
        <mc:Choice xmlns:a14="http://schemas.microsoft.com/office/drawing/2010/main" Requires="a14">
          <p:sp>
            <p:nvSpPr>
              <p:cNvPr id="3" name="PoljeZBesedilom 2">
                <a:extLst>
                  <a:ext uri="{FF2B5EF4-FFF2-40B4-BE49-F238E27FC236}">
                    <a16:creationId xmlns:a16="http://schemas.microsoft.com/office/drawing/2014/main" id="{FD6C4E4F-322D-A2AF-1789-81B364BDCA77}"/>
                  </a:ext>
                </a:extLst>
              </p:cNvPr>
              <p:cNvSpPr txBox="1"/>
              <p:nvPr/>
            </p:nvSpPr>
            <p:spPr>
              <a:xfrm>
                <a:off x="3045315" y="5931744"/>
                <a:ext cx="1940147" cy="7035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sl-SI" i="1" smtClean="0">
                              <a:latin typeface="Cambria Math" panose="02040503050406030204" pitchFamily="18" charset="0"/>
                            </a:rPr>
                          </m:ctrlPr>
                        </m:sSubPr>
                        <m:e>
                          <m:r>
                            <a:rPr lang="sl-SI" b="0" i="1" smtClean="0">
                              <a:latin typeface="Cambria Math" panose="02040503050406030204" pitchFamily="18" charset="0"/>
                            </a:rPr>
                            <m:t>𝑣</m:t>
                          </m:r>
                        </m:e>
                        <m:sub>
                          <m:r>
                            <a:rPr lang="sl-SI" b="0" i="1" smtClean="0">
                              <a:latin typeface="Cambria Math" panose="02040503050406030204" pitchFamily="18" charset="0"/>
                            </a:rPr>
                            <m:t>𝑖</m:t>
                          </m:r>
                        </m:sub>
                      </m:sSub>
                      <m:r>
                        <a:rPr lang="sl-SI" b="0" i="1" smtClean="0">
                          <a:latin typeface="Cambria Math" panose="02040503050406030204" pitchFamily="18" charset="0"/>
                        </a:rPr>
                        <m:t>=</m:t>
                      </m:r>
                      <m:nary>
                        <m:naryPr>
                          <m:chr m:val="∑"/>
                          <m:supHide m:val="on"/>
                          <m:ctrlPr>
                            <a:rPr lang="sl-SI" b="0" i="1" smtClean="0">
                              <a:latin typeface="Cambria Math" panose="02040503050406030204" pitchFamily="18" charset="0"/>
                            </a:rPr>
                          </m:ctrlPr>
                        </m:naryPr>
                        <m:sub>
                          <m:r>
                            <m:rPr>
                              <m:brk m:alnAt="7"/>
                            </m:rPr>
                            <a:rPr lang="sl-SI" b="0" i="1" smtClean="0">
                              <a:latin typeface="Cambria Math" panose="02040503050406030204" pitchFamily="18" charset="0"/>
                            </a:rPr>
                            <m:t>𝑖</m:t>
                          </m:r>
                        </m:sub>
                        <m:sup/>
                        <m:e>
                          <m:nary>
                            <m:naryPr>
                              <m:chr m:val="∑"/>
                              <m:supHide m:val="on"/>
                              <m:ctrlPr>
                                <a:rPr lang="sl-SI" b="0" i="1" smtClean="0">
                                  <a:latin typeface="Cambria Math" panose="02040503050406030204" pitchFamily="18" charset="0"/>
                                </a:rPr>
                              </m:ctrlPr>
                            </m:naryPr>
                            <m:sub>
                              <m:r>
                                <m:rPr>
                                  <m:brk m:alnAt="7"/>
                                </m:rPr>
                                <a:rPr lang="sl-SI" b="0" i="1" smtClean="0">
                                  <a:latin typeface="Cambria Math" panose="02040503050406030204" pitchFamily="18" charset="0"/>
                                </a:rPr>
                                <m:t>𝑗</m:t>
                              </m:r>
                            </m:sub>
                            <m:sup/>
                            <m:e>
                              <m:nary>
                                <m:naryPr>
                                  <m:chr m:val="∑"/>
                                  <m:supHide m:val="on"/>
                                  <m:ctrlPr>
                                    <a:rPr lang="sl-SI" b="0" i="1" smtClean="0">
                                      <a:latin typeface="Cambria Math" panose="02040503050406030204" pitchFamily="18" charset="0"/>
                                    </a:rPr>
                                  </m:ctrlPr>
                                </m:naryPr>
                                <m:sub>
                                  <m:r>
                                    <m:rPr>
                                      <m:brk m:alnAt="7"/>
                                    </m:rPr>
                                    <a:rPr lang="sl-SI" b="0" i="1" smtClean="0">
                                      <a:latin typeface="Cambria Math" panose="02040503050406030204" pitchFamily="18" charset="0"/>
                                    </a:rPr>
                                    <m:t>𝑘</m:t>
                                  </m:r>
                                </m:sub>
                                <m:sup/>
                                <m:e>
                                  <m:sSub>
                                    <m:sSubPr>
                                      <m:ctrlPr>
                                        <a:rPr lang="sl-SI" b="0" i="1" smtClean="0">
                                          <a:latin typeface="Cambria Math" panose="02040503050406030204" pitchFamily="18" charset="0"/>
                                        </a:rPr>
                                      </m:ctrlPr>
                                    </m:sSubPr>
                                    <m:e>
                                      <m:r>
                                        <a:rPr lang="sl-SI" b="0" i="1" smtClean="0">
                                          <a:latin typeface="Cambria Math" panose="02040503050406030204" pitchFamily="18" charset="0"/>
                                        </a:rPr>
                                        <m:t>𝑐</m:t>
                                      </m:r>
                                    </m:e>
                                    <m:sub>
                                      <m:r>
                                        <a:rPr lang="sl-SI" b="0" i="1" smtClean="0">
                                          <a:latin typeface="Cambria Math" panose="02040503050406030204" pitchFamily="18" charset="0"/>
                                        </a:rPr>
                                        <m:t>𝑖𝑗𝑘</m:t>
                                      </m:r>
                                    </m:sub>
                                  </m:sSub>
                                </m:e>
                              </m:nary>
                            </m:e>
                          </m:nary>
                        </m:e>
                      </m:nary>
                    </m:oMath>
                  </m:oMathPara>
                </a14:m>
                <a:endParaRPr lang="sl-SI" dirty="0"/>
              </a:p>
            </p:txBody>
          </p:sp>
        </mc:Choice>
        <mc:Fallback>
          <p:sp>
            <p:nvSpPr>
              <p:cNvPr id="3" name="PoljeZBesedilom 2">
                <a:extLst>
                  <a:ext uri="{FF2B5EF4-FFF2-40B4-BE49-F238E27FC236}">
                    <a16:creationId xmlns:a16="http://schemas.microsoft.com/office/drawing/2014/main" id="{FD6C4E4F-322D-A2AF-1789-81B364BDCA77}"/>
                  </a:ext>
                </a:extLst>
              </p:cNvPr>
              <p:cNvSpPr txBox="1">
                <a:spLocks noRot="1" noChangeAspect="1" noMove="1" noResize="1" noEditPoints="1" noAdjustHandles="1" noChangeArrowheads="1" noChangeShapeType="1" noTextEdit="1"/>
              </p:cNvSpPr>
              <p:nvPr/>
            </p:nvSpPr>
            <p:spPr>
              <a:xfrm>
                <a:off x="3045315" y="5931744"/>
                <a:ext cx="1940147" cy="703526"/>
              </a:xfrm>
              <a:prstGeom prst="rect">
                <a:avLst/>
              </a:prstGeom>
              <a:blipFill>
                <a:blip r:embed="rId9"/>
                <a:stretch>
                  <a:fillRect/>
                </a:stretch>
              </a:blipFill>
            </p:spPr>
            <p:txBody>
              <a:bodyPr/>
              <a:lstStyle/>
              <a:p>
                <a:r>
                  <a:rPr lang="sl-SI">
                    <a:noFill/>
                  </a:rPr>
                  <a:t> </a:t>
                </a:r>
              </a:p>
            </p:txBody>
          </p:sp>
        </mc:Fallback>
      </mc:AlternateContent>
    </p:spTree>
    <p:extLst>
      <p:ext uri="{BB962C8B-B14F-4D97-AF65-F5344CB8AC3E}">
        <p14:creationId xmlns:p14="http://schemas.microsoft.com/office/powerpoint/2010/main" val="159511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B82D1-B35A-DB10-C89D-CEA8EBD4D53A}"/>
              </a:ext>
            </a:extLst>
          </p:cNvPr>
          <p:cNvSpPr>
            <a:spLocks noGrp="1"/>
          </p:cNvSpPr>
          <p:nvPr>
            <p:ph type="title"/>
          </p:nvPr>
        </p:nvSpPr>
        <p:spPr/>
        <p:txBody>
          <a:bodyPr/>
          <a:lstStyle/>
          <a:p>
            <a:r>
              <a:rPr lang="en-US" dirty="0"/>
              <a:t>Kernel selection</a:t>
            </a:r>
            <a:endParaRPr lang="LID4096" dirty="0"/>
          </a:p>
        </p:txBody>
      </p:sp>
      <p:sp>
        <p:nvSpPr>
          <p:cNvPr id="3" name="Content Placeholder 2">
            <a:extLst>
              <a:ext uri="{FF2B5EF4-FFF2-40B4-BE49-F238E27FC236}">
                <a16:creationId xmlns:a16="http://schemas.microsoft.com/office/drawing/2014/main" id="{D752A174-9B57-DDCF-F031-9B638FAEACD5}"/>
              </a:ext>
            </a:extLst>
          </p:cNvPr>
          <p:cNvSpPr>
            <a:spLocks noGrp="1"/>
          </p:cNvSpPr>
          <p:nvPr>
            <p:ph idx="1"/>
          </p:nvPr>
        </p:nvSpPr>
        <p:spPr/>
        <p:txBody>
          <a:bodyPr>
            <a:normAutofit fontScale="62500" lnSpcReduction="20000"/>
          </a:bodyPr>
          <a:lstStyle/>
          <a:p>
            <a:pPr algn="l"/>
            <a:r>
              <a:rPr lang="sl-SI" b="1" i="0" dirty="0" err="1">
                <a:effectLst/>
                <a:latin typeface="Söhne"/>
              </a:rPr>
              <a:t>Kernel</a:t>
            </a:r>
            <a:r>
              <a:rPr lang="sl-SI" b="1" i="0" dirty="0">
                <a:effectLst/>
                <a:latin typeface="Söhne"/>
              </a:rPr>
              <a:t> </a:t>
            </a:r>
            <a:r>
              <a:rPr lang="sl-SI" b="1" i="0" dirty="0" err="1">
                <a:effectLst/>
                <a:latin typeface="Söhne"/>
              </a:rPr>
              <a:t>Values</a:t>
            </a:r>
            <a:r>
              <a:rPr lang="sl-SI" b="1" i="0" dirty="0">
                <a:effectLst/>
                <a:latin typeface="Söhne"/>
              </a:rPr>
              <a:t> </a:t>
            </a:r>
            <a:r>
              <a:rPr lang="sl-SI" b="1" i="0" dirty="0" err="1">
                <a:effectLst/>
                <a:latin typeface="Söhne"/>
              </a:rPr>
              <a:t>Function</a:t>
            </a:r>
            <a:endParaRPr lang="en-GB" b="0" i="0" dirty="0">
              <a:effectLst/>
              <a:latin typeface="Söhne"/>
            </a:endParaRPr>
          </a:p>
          <a:p>
            <a:pPr algn="l">
              <a:buFont typeface="Arial" panose="020B0604020202020204" pitchFamily="34" charset="0"/>
              <a:buChar char="•"/>
            </a:pPr>
            <a:r>
              <a:rPr lang="en-GB" b="0" i="0" dirty="0">
                <a:effectLst/>
                <a:latin typeface="Söhne"/>
              </a:rPr>
              <a:t>Choose distribution based on:</a:t>
            </a:r>
          </a:p>
          <a:p>
            <a:pPr marL="742950" lvl="1" indent="-285750" algn="l">
              <a:buFont typeface="Arial" panose="020B0604020202020204" pitchFamily="34" charset="0"/>
              <a:buChar char="•"/>
            </a:pPr>
            <a:r>
              <a:rPr lang="en-GB" b="0" i="0" dirty="0">
                <a:effectLst/>
                <a:latin typeface="Söhne"/>
              </a:rPr>
              <a:t>Desired </a:t>
            </a:r>
            <a:r>
              <a:rPr lang="sl-SI" b="0" i="0" dirty="0" err="1">
                <a:effectLst/>
                <a:latin typeface="Söhne"/>
              </a:rPr>
              <a:t>repulsive</a:t>
            </a:r>
            <a:r>
              <a:rPr lang="sl-SI" b="0" i="0" dirty="0">
                <a:effectLst/>
                <a:latin typeface="Söhne"/>
              </a:rPr>
              <a:t> </a:t>
            </a:r>
            <a:r>
              <a:rPr lang="en-GB" b="0" i="0" dirty="0">
                <a:effectLst/>
                <a:latin typeface="Söhne"/>
              </a:rPr>
              <a:t>field shape</a:t>
            </a:r>
          </a:p>
          <a:p>
            <a:pPr marL="742950" lvl="1" indent="-285750" algn="l">
              <a:buFont typeface="Arial" panose="020B0604020202020204" pitchFamily="34" charset="0"/>
              <a:buChar char="•"/>
            </a:pPr>
            <a:r>
              <a:rPr lang="en-GB" b="0" i="0" dirty="0">
                <a:effectLst/>
                <a:latin typeface="Söhne"/>
              </a:rPr>
              <a:t>Impact of near vs. far obstacles</a:t>
            </a:r>
          </a:p>
          <a:p>
            <a:pPr algn="l">
              <a:buFont typeface="Arial" panose="020B0604020202020204" pitchFamily="34" charset="0"/>
              <a:buChar char="•"/>
            </a:pPr>
            <a:r>
              <a:rPr lang="en-GB" b="0" i="0" dirty="0">
                <a:effectLst/>
                <a:latin typeface="Söhne"/>
              </a:rPr>
              <a:t>Options include:</a:t>
            </a:r>
          </a:p>
          <a:p>
            <a:pPr marL="742950" lvl="1" indent="-285750" algn="l">
              <a:buFont typeface="Arial" panose="020B0604020202020204" pitchFamily="34" charset="0"/>
              <a:buChar char="•"/>
            </a:pPr>
            <a:r>
              <a:rPr lang="en-GB" b="0" i="0" dirty="0">
                <a:effectLst/>
                <a:latin typeface="Söhne"/>
              </a:rPr>
              <a:t>Linear</a:t>
            </a:r>
          </a:p>
          <a:p>
            <a:pPr marL="742950" lvl="1" indent="-285750" algn="l">
              <a:buFont typeface="Arial" panose="020B0604020202020204" pitchFamily="34" charset="0"/>
              <a:buChar char="•"/>
            </a:pPr>
            <a:r>
              <a:rPr lang="en-GB" b="0" i="0" dirty="0">
                <a:effectLst/>
                <a:latin typeface="Söhne"/>
              </a:rPr>
              <a:t>Quadratic</a:t>
            </a:r>
          </a:p>
          <a:p>
            <a:pPr marL="742950" lvl="1" indent="-285750" algn="l">
              <a:buFont typeface="Arial" panose="020B0604020202020204" pitchFamily="34" charset="0"/>
              <a:buChar char="•"/>
            </a:pPr>
            <a:r>
              <a:rPr lang="en-GB" b="0" i="0" dirty="0">
                <a:effectLst/>
                <a:latin typeface="Söhne"/>
              </a:rPr>
              <a:t>Gaussian</a:t>
            </a:r>
            <a:endParaRPr lang="sl-SI" b="0" i="0" dirty="0">
              <a:effectLst/>
              <a:latin typeface="Söhne"/>
            </a:endParaRPr>
          </a:p>
          <a:p>
            <a:pPr marL="742950" lvl="1" indent="-285750" algn="l">
              <a:buFont typeface="Arial" panose="020B0604020202020204" pitchFamily="34" charset="0"/>
              <a:buChar char="•"/>
            </a:pPr>
            <a:r>
              <a:rPr lang="sl-SI" dirty="0">
                <a:latin typeface="Söhne"/>
              </a:rPr>
              <a:t>…</a:t>
            </a:r>
            <a:endParaRPr lang="en-GB" b="0" i="0" dirty="0">
              <a:effectLst/>
              <a:latin typeface="Söhne"/>
            </a:endParaRPr>
          </a:p>
          <a:p>
            <a:pPr algn="l"/>
            <a:r>
              <a:rPr lang="en-GB" b="1" i="0" dirty="0">
                <a:effectLst/>
                <a:latin typeface="Söhne"/>
              </a:rPr>
              <a:t>Inverse Symmetry</a:t>
            </a:r>
            <a:endParaRPr lang="en-GB" b="0" i="0" dirty="0">
              <a:effectLst/>
              <a:latin typeface="Söhne"/>
            </a:endParaRPr>
          </a:p>
          <a:p>
            <a:pPr lvl="1"/>
            <a:r>
              <a:rPr lang="en-GB" b="0" i="0" dirty="0">
                <a:effectLst/>
                <a:latin typeface="Söhne"/>
              </a:rPr>
              <a:t>Positive in one direction</a:t>
            </a:r>
          </a:p>
          <a:p>
            <a:pPr lvl="1"/>
            <a:r>
              <a:rPr lang="en-GB" b="0" i="0" dirty="0">
                <a:effectLst/>
                <a:latin typeface="Söhne"/>
              </a:rPr>
              <a:t>Negative in the opposite direction</a:t>
            </a:r>
          </a:p>
          <a:p>
            <a:pPr lvl="1"/>
            <a:r>
              <a:rPr lang="en-GB" b="0" i="0" dirty="0">
                <a:effectLst/>
                <a:latin typeface="Söhne"/>
              </a:rPr>
              <a:t>Ensures left-right balance</a:t>
            </a:r>
          </a:p>
          <a:p>
            <a:pPr algn="l"/>
            <a:r>
              <a:rPr lang="en-GB" b="1" i="0" dirty="0">
                <a:effectLst/>
                <a:latin typeface="Söhne"/>
              </a:rPr>
              <a:t>Kernel Size</a:t>
            </a:r>
            <a:endParaRPr lang="en-GB" b="0" i="0" dirty="0">
              <a:effectLst/>
              <a:latin typeface="Söhne"/>
            </a:endParaRPr>
          </a:p>
          <a:p>
            <a:pPr algn="l">
              <a:buFont typeface="Arial" panose="020B0604020202020204" pitchFamily="34" charset="0"/>
              <a:buChar char="•"/>
            </a:pPr>
            <a:r>
              <a:rPr lang="en-GB" b="0" i="0" dirty="0">
                <a:effectLst/>
                <a:latin typeface="Söhne"/>
              </a:rPr>
              <a:t>Determined by:</a:t>
            </a:r>
          </a:p>
          <a:p>
            <a:pPr marL="742950" lvl="1" indent="-285750" algn="l">
              <a:buFont typeface="Arial" panose="020B0604020202020204" pitchFamily="34" charset="0"/>
              <a:buChar char="•"/>
            </a:pPr>
            <a:r>
              <a:rPr lang="en-GB" b="0" i="0" dirty="0">
                <a:effectLst/>
                <a:latin typeface="Söhne"/>
              </a:rPr>
              <a:t>Detection range for obstacles</a:t>
            </a:r>
          </a:p>
          <a:p>
            <a:pPr marL="742950" lvl="1" indent="-285750" algn="l">
              <a:buFont typeface="Arial" panose="020B0604020202020204" pitchFamily="34" charset="0"/>
              <a:buChar char="•"/>
            </a:pPr>
            <a:r>
              <a:rPr lang="en-GB" b="0" i="0" dirty="0">
                <a:effectLst/>
                <a:latin typeface="Söhne"/>
              </a:rPr>
              <a:t>Resolution of obstacle field</a:t>
            </a:r>
          </a:p>
          <a:p>
            <a:endParaRPr lang="LID4096" dirty="0"/>
          </a:p>
        </p:txBody>
      </p:sp>
      <p:pic>
        <p:nvPicPr>
          <p:cNvPr id="22" name="Slika 21" descr="Slika, ki vsebuje besede besedilo, posnetek zaslona, vrstica, pisava&#10;&#10;Opis je samodejno ustvarjen">
            <a:extLst>
              <a:ext uri="{FF2B5EF4-FFF2-40B4-BE49-F238E27FC236}">
                <a16:creationId xmlns:a16="http://schemas.microsoft.com/office/drawing/2014/main" id="{6853E0D8-ABC3-4AD9-1E9A-2E77CDEAB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4100" y="987898"/>
            <a:ext cx="3646720" cy="1255428"/>
          </a:xfrm>
          <a:prstGeom prst="rect">
            <a:avLst/>
          </a:prstGeom>
        </p:spPr>
      </p:pic>
      <p:sp>
        <p:nvSpPr>
          <p:cNvPr id="31" name="Rectangle 1">
            <a:extLst>
              <a:ext uri="{FF2B5EF4-FFF2-40B4-BE49-F238E27FC236}">
                <a16:creationId xmlns:a16="http://schemas.microsoft.com/office/drawing/2014/main" id="{3033FCE5-E64C-E695-66B8-5B1AFAB032FA}"/>
              </a:ext>
            </a:extLst>
          </p:cNvPr>
          <p:cNvSpPr>
            <a:spLocks noChangeAspect="1"/>
          </p:cNvSpPr>
          <p:nvPr/>
        </p:nvSpPr>
        <p:spPr>
          <a:xfrm>
            <a:off x="7518988" y="2607892"/>
            <a:ext cx="1800000" cy="180000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2" name="Rectangle 3">
            <a:extLst>
              <a:ext uri="{FF2B5EF4-FFF2-40B4-BE49-F238E27FC236}">
                <a16:creationId xmlns:a16="http://schemas.microsoft.com/office/drawing/2014/main" id="{CBCD3744-5724-FBD1-8621-7B627AC91818}"/>
              </a:ext>
            </a:extLst>
          </p:cNvPr>
          <p:cNvSpPr>
            <a:spLocks/>
          </p:cNvSpPr>
          <p:nvPr/>
        </p:nvSpPr>
        <p:spPr>
          <a:xfrm>
            <a:off x="7518988" y="2607892"/>
            <a:ext cx="360000" cy="360000"/>
          </a:xfrm>
          <a:prstGeom prst="rect">
            <a:avLst/>
          </a:prstGeom>
          <a:solidFill>
            <a:schemeClr val="accent1">
              <a:alpha val="1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3" name="Rectangle 10">
            <a:extLst>
              <a:ext uri="{FF2B5EF4-FFF2-40B4-BE49-F238E27FC236}">
                <a16:creationId xmlns:a16="http://schemas.microsoft.com/office/drawing/2014/main" id="{C8DA06C9-A8AC-7FD3-EE2A-E46209A797E0}"/>
              </a:ext>
            </a:extLst>
          </p:cNvPr>
          <p:cNvSpPr>
            <a:spLocks/>
          </p:cNvSpPr>
          <p:nvPr/>
        </p:nvSpPr>
        <p:spPr>
          <a:xfrm>
            <a:off x="7518988" y="2967892"/>
            <a:ext cx="360000" cy="360000"/>
          </a:xfrm>
          <a:prstGeom prst="rect">
            <a:avLst/>
          </a:prstGeom>
          <a:solidFill>
            <a:schemeClr val="accent1">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4" name="Rectangle 11">
            <a:extLst>
              <a:ext uri="{FF2B5EF4-FFF2-40B4-BE49-F238E27FC236}">
                <a16:creationId xmlns:a16="http://schemas.microsoft.com/office/drawing/2014/main" id="{B35A1257-D77C-93F3-A366-19D0E3E6E673}"/>
              </a:ext>
            </a:extLst>
          </p:cNvPr>
          <p:cNvSpPr>
            <a:spLocks/>
          </p:cNvSpPr>
          <p:nvPr/>
        </p:nvSpPr>
        <p:spPr>
          <a:xfrm>
            <a:off x="7518988" y="3327892"/>
            <a:ext cx="360000" cy="360000"/>
          </a:xfrm>
          <a:prstGeom prst="rect">
            <a:avLst/>
          </a:prstGeom>
          <a:solidFill>
            <a:schemeClr val="accent1">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5" name="Rectangle 12">
            <a:extLst>
              <a:ext uri="{FF2B5EF4-FFF2-40B4-BE49-F238E27FC236}">
                <a16:creationId xmlns:a16="http://schemas.microsoft.com/office/drawing/2014/main" id="{97280DDB-4A81-CD99-5BA4-ED7D0CB0BAC8}"/>
              </a:ext>
            </a:extLst>
          </p:cNvPr>
          <p:cNvSpPr>
            <a:spLocks/>
          </p:cNvSpPr>
          <p:nvPr/>
        </p:nvSpPr>
        <p:spPr>
          <a:xfrm>
            <a:off x="7518988" y="3687892"/>
            <a:ext cx="360000" cy="360000"/>
          </a:xfrm>
          <a:prstGeom prst="rect">
            <a:avLst/>
          </a:prstGeom>
          <a:solidFill>
            <a:schemeClr val="accent1">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6" name="Rectangle 13">
            <a:extLst>
              <a:ext uri="{FF2B5EF4-FFF2-40B4-BE49-F238E27FC236}">
                <a16:creationId xmlns:a16="http://schemas.microsoft.com/office/drawing/2014/main" id="{7F7A1625-2C99-C29F-2280-88193794E2C1}"/>
              </a:ext>
            </a:extLst>
          </p:cNvPr>
          <p:cNvSpPr>
            <a:spLocks/>
          </p:cNvSpPr>
          <p:nvPr/>
        </p:nvSpPr>
        <p:spPr>
          <a:xfrm>
            <a:off x="7518988" y="4047892"/>
            <a:ext cx="360000" cy="360000"/>
          </a:xfrm>
          <a:prstGeom prst="rect">
            <a:avLst/>
          </a:prstGeom>
          <a:solidFill>
            <a:schemeClr val="accent1">
              <a:alpha val="1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7" name="Rectangle 14">
            <a:extLst>
              <a:ext uri="{FF2B5EF4-FFF2-40B4-BE49-F238E27FC236}">
                <a16:creationId xmlns:a16="http://schemas.microsoft.com/office/drawing/2014/main" id="{290948DF-E4E0-A776-C7BD-8CCE8C97F01B}"/>
              </a:ext>
            </a:extLst>
          </p:cNvPr>
          <p:cNvSpPr>
            <a:spLocks/>
          </p:cNvSpPr>
          <p:nvPr/>
        </p:nvSpPr>
        <p:spPr>
          <a:xfrm>
            <a:off x="7883388" y="2607892"/>
            <a:ext cx="360000" cy="360000"/>
          </a:xfrm>
          <a:prstGeom prst="rect">
            <a:avLst/>
          </a:prstGeom>
          <a:solidFill>
            <a:schemeClr val="accent1">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8" name="Rectangle 15">
            <a:extLst>
              <a:ext uri="{FF2B5EF4-FFF2-40B4-BE49-F238E27FC236}">
                <a16:creationId xmlns:a16="http://schemas.microsoft.com/office/drawing/2014/main" id="{61403F29-1B74-9490-59DE-3E7ED831DCDF}"/>
              </a:ext>
            </a:extLst>
          </p:cNvPr>
          <p:cNvSpPr>
            <a:spLocks/>
          </p:cNvSpPr>
          <p:nvPr/>
        </p:nvSpPr>
        <p:spPr>
          <a:xfrm>
            <a:off x="7883388" y="2966532"/>
            <a:ext cx="360000" cy="360000"/>
          </a:xfrm>
          <a:prstGeom prst="rect">
            <a:avLst/>
          </a:prstGeom>
          <a:solidFill>
            <a:schemeClr val="accent1">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9" name="Rectangle 10">
            <a:extLst>
              <a:ext uri="{FF2B5EF4-FFF2-40B4-BE49-F238E27FC236}">
                <a16:creationId xmlns:a16="http://schemas.microsoft.com/office/drawing/2014/main" id="{82675C2B-BF0A-E3EA-34E1-18DED065162B}"/>
              </a:ext>
            </a:extLst>
          </p:cNvPr>
          <p:cNvSpPr>
            <a:spLocks/>
          </p:cNvSpPr>
          <p:nvPr/>
        </p:nvSpPr>
        <p:spPr>
          <a:xfrm>
            <a:off x="7883388" y="3325172"/>
            <a:ext cx="360000" cy="360000"/>
          </a:xfrm>
          <a:prstGeom prst="rect">
            <a:avLst/>
          </a:prstGeom>
          <a:solidFill>
            <a:schemeClr val="accent1">
              <a:alpha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0" name="Rectangle 11">
            <a:extLst>
              <a:ext uri="{FF2B5EF4-FFF2-40B4-BE49-F238E27FC236}">
                <a16:creationId xmlns:a16="http://schemas.microsoft.com/office/drawing/2014/main" id="{92AC1C0C-F2AB-02AB-8BC5-DBFEA5A8E0D3}"/>
              </a:ext>
            </a:extLst>
          </p:cNvPr>
          <p:cNvSpPr>
            <a:spLocks/>
          </p:cNvSpPr>
          <p:nvPr/>
        </p:nvSpPr>
        <p:spPr>
          <a:xfrm>
            <a:off x="7883388" y="3685172"/>
            <a:ext cx="360000" cy="360000"/>
          </a:xfrm>
          <a:prstGeom prst="rect">
            <a:avLst/>
          </a:prstGeom>
          <a:solidFill>
            <a:schemeClr val="accent1">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1" name="Rectangle 12">
            <a:extLst>
              <a:ext uri="{FF2B5EF4-FFF2-40B4-BE49-F238E27FC236}">
                <a16:creationId xmlns:a16="http://schemas.microsoft.com/office/drawing/2014/main" id="{5EE74EED-7F56-2730-FCA4-14D8F783979C}"/>
              </a:ext>
            </a:extLst>
          </p:cNvPr>
          <p:cNvSpPr>
            <a:spLocks/>
          </p:cNvSpPr>
          <p:nvPr/>
        </p:nvSpPr>
        <p:spPr>
          <a:xfrm>
            <a:off x="7883388" y="4045172"/>
            <a:ext cx="360000" cy="360000"/>
          </a:xfrm>
          <a:prstGeom prst="rect">
            <a:avLst/>
          </a:prstGeom>
          <a:solidFill>
            <a:schemeClr val="accent1">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2" name="Rectangle 3">
            <a:extLst>
              <a:ext uri="{FF2B5EF4-FFF2-40B4-BE49-F238E27FC236}">
                <a16:creationId xmlns:a16="http://schemas.microsoft.com/office/drawing/2014/main" id="{80EDC162-F089-12C9-847D-F6699E559F91}"/>
              </a:ext>
            </a:extLst>
          </p:cNvPr>
          <p:cNvSpPr>
            <a:spLocks/>
          </p:cNvSpPr>
          <p:nvPr/>
        </p:nvSpPr>
        <p:spPr>
          <a:xfrm>
            <a:off x="8243388" y="2606532"/>
            <a:ext cx="360000" cy="360000"/>
          </a:xfrm>
          <a:prstGeom prst="rect">
            <a:avLst/>
          </a:prstGeom>
          <a:solidFill>
            <a:schemeClr val="accent1">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3" name="Rectangle 10">
            <a:extLst>
              <a:ext uri="{FF2B5EF4-FFF2-40B4-BE49-F238E27FC236}">
                <a16:creationId xmlns:a16="http://schemas.microsoft.com/office/drawing/2014/main" id="{10CF4B77-A4C1-3584-6D77-7319A1024010}"/>
              </a:ext>
            </a:extLst>
          </p:cNvPr>
          <p:cNvSpPr>
            <a:spLocks/>
          </p:cNvSpPr>
          <p:nvPr/>
        </p:nvSpPr>
        <p:spPr>
          <a:xfrm>
            <a:off x="8243388" y="2966532"/>
            <a:ext cx="360000" cy="360000"/>
          </a:xfrm>
          <a:prstGeom prst="rect">
            <a:avLst/>
          </a:prstGeom>
          <a:solidFill>
            <a:schemeClr val="accent1">
              <a:alpha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4" name="Rectangle 11">
            <a:extLst>
              <a:ext uri="{FF2B5EF4-FFF2-40B4-BE49-F238E27FC236}">
                <a16:creationId xmlns:a16="http://schemas.microsoft.com/office/drawing/2014/main" id="{3F4C204C-A67D-A07B-087F-8022467B86D5}"/>
              </a:ext>
            </a:extLst>
          </p:cNvPr>
          <p:cNvSpPr>
            <a:spLocks/>
          </p:cNvSpPr>
          <p:nvPr/>
        </p:nvSpPr>
        <p:spPr>
          <a:xfrm>
            <a:off x="8243388" y="3327892"/>
            <a:ext cx="360000" cy="360000"/>
          </a:xfrm>
          <a:prstGeom prst="rect">
            <a:avLst/>
          </a:prstGeom>
          <a:solidFill>
            <a:schemeClr val="accent4"/>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5" name="Rectangle 12">
            <a:extLst>
              <a:ext uri="{FF2B5EF4-FFF2-40B4-BE49-F238E27FC236}">
                <a16:creationId xmlns:a16="http://schemas.microsoft.com/office/drawing/2014/main" id="{1A946A92-E7BF-9AC3-AE43-4A57C8D75509}"/>
              </a:ext>
            </a:extLst>
          </p:cNvPr>
          <p:cNvSpPr>
            <a:spLocks/>
          </p:cNvSpPr>
          <p:nvPr/>
        </p:nvSpPr>
        <p:spPr>
          <a:xfrm>
            <a:off x="8243388" y="3686532"/>
            <a:ext cx="360000" cy="360000"/>
          </a:xfrm>
          <a:prstGeom prst="rect">
            <a:avLst/>
          </a:prstGeom>
          <a:solidFill>
            <a:schemeClr val="accent4">
              <a:alpha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6" name="Rectangle 13">
            <a:extLst>
              <a:ext uri="{FF2B5EF4-FFF2-40B4-BE49-F238E27FC236}">
                <a16:creationId xmlns:a16="http://schemas.microsoft.com/office/drawing/2014/main" id="{D09513D2-9010-7619-9F20-0EBB9FCA467D}"/>
              </a:ext>
            </a:extLst>
          </p:cNvPr>
          <p:cNvSpPr>
            <a:spLocks/>
          </p:cNvSpPr>
          <p:nvPr/>
        </p:nvSpPr>
        <p:spPr>
          <a:xfrm>
            <a:off x="8243388" y="4046532"/>
            <a:ext cx="360000" cy="360000"/>
          </a:xfrm>
          <a:prstGeom prst="rect">
            <a:avLst/>
          </a:prstGeom>
          <a:solidFill>
            <a:schemeClr val="accent4">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7" name="Rectangle 14">
            <a:extLst>
              <a:ext uri="{FF2B5EF4-FFF2-40B4-BE49-F238E27FC236}">
                <a16:creationId xmlns:a16="http://schemas.microsoft.com/office/drawing/2014/main" id="{0961B719-D7B3-CB3D-837F-F3E32F2BC365}"/>
              </a:ext>
            </a:extLst>
          </p:cNvPr>
          <p:cNvSpPr>
            <a:spLocks/>
          </p:cNvSpPr>
          <p:nvPr/>
        </p:nvSpPr>
        <p:spPr>
          <a:xfrm>
            <a:off x="8607788" y="2606532"/>
            <a:ext cx="360000" cy="360000"/>
          </a:xfrm>
          <a:prstGeom prst="rect">
            <a:avLst/>
          </a:prstGeom>
          <a:solidFill>
            <a:schemeClr val="accent1">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8" name="Rectangle 15">
            <a:extLst>
              <a:ext uri="{FF2B5EF4-FFF2-40B4-BE49-F238E27FC236}">
                <a16:creationId xmlns:a16="http://schemas.microsoft.com/office/drawing/2014/main" id="{B73484C0-3EF5-D16B-CDB1-3B5168B8B5BD}"/>
              </a:ext>
            </a:extLst>
          </p:cNvPr>
          <p:cNvSpPr>
            <a:spLocks/>
          </p:cNvSpPr>
          <p:nvPr/>
        </p:nvSpPr>
        <p:spPr>
          <a:xfrm>
            <a:off x="8607788" y="2965172"/>
            <a:ext cx="360000" cy="360000"/>
          </a:xfrm>
          <a:prstGeom prst="rect">
            <a:avLst/>
          </a:prstGeom>
          <a:solidFill>
            <a:schemeClr val="accent1">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9" name="Rectangle 10">
            <a:extLst>
              <a:ext uri="{FF2B5EF4-FFF2-40B4-BE49-F238E27FC236}">
                <a16:creationId xmlns:a16="http://schemas.microsoft.com/office/drawing/2014/main" id="{3595B55A-6636-A803-A945-BCD382A38F06}"/>
              </a:ext>
            </a:extLst>
          </p:cNvPr>
          <p:cNvSpPr>
            <a:spLocks/>
          </p:cNvSpPr>
          <p:nvPr/>
        </p:nvSpPr>
        <p:spPr>
          <a:xfrm>
            <a:off x="8604488" y="3329252"/>
            <a:ext cx="366600" cy="360000"/>
          </a:xfrm>
          <a:prstGeom prst="rect">
            <a:avLst/>
          </a:prstGeom>
          <a:solidFill>
            <a:schemeClr val="accent4">
              <a:alpha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0" name="Rectangle 11">
            <a:extLst>
              <a:ext uri="{FF2B5EF4-FFF2-40B4-BE49-F238E27FC236}">
                <a16:creationId xmlns:a16="http://schemas.microsoft.com/office/drawing/2014/main" id="{3E3A8D5A-CEEF-BE52-CC18-0CEB768D81B9}"/>
              </a:ext>
            </a:extLst>
          </p:cNvPr>
          <p:cNvSpPr>
            <a:spLocks/>
          </p:cNvSpPr>
          <p:nvPr/>
        </p:nvSpPr>
        <p:spPr>
          <a:xfrm>
            <a:off x="8607788" y="3683812"/>
            <a:ext cx="360000" cy="360000"/>
          </a:xfrm>
          <a:prstGeom prst="rect">
            <a:avLst/>
          </a:prstGeom>
          <a:solidFill>
            <a:schemeClr val="accent4">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1" name="Rectangle 12">
            <a:extLst>
              <a:ext uri="{FF2B5EF4-FFF2-40B4-BE49-F238E27FC236}">
                <a16:creationId xmlns:a16="http://schemas.microsoft.com/office/drawing/2014/main" id="{4FC7A8D4-9CEF-B91B-AF4D-BD59D11E0B61}"/>
              </a:ext>
            </a:extLst>
          </p:cNvPr>
          <p:cNvSpPr>
            <a:spLocks/>
          </p:cNvSpPr>
          <p:nvPr/>
        </p:nvSpPr>
        <p:spPr>
          <a:xfrm>
            <a:off x="8607788" y="4043812"/>
            <a:ext cx="360000" cy="360000"/>
          </a:xfrm>
          <a:prstGeom prst="rect">
            <a:avLst/>
          </a:prstGeom>
          <a:solidFill>
            <a:schemeClr val="accent4">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2" name="Rectangle 14">
            <a:extLst>
              <a:ext uri="{FF2B5EF4-FFF2-40B4-BE49-F238E27FC236}">
                <a16:creationId xmlns:a16="http://schemas.microsoft.com/office/drawing/2014/main" id="{284F2559-ECA5-221C-77D5-F85A9A581620}"/>
              </a:ext>
            </a:extLst>
          </p:cNvPr>
          <p:cNvSpPr>
            <a:spLocks/>
          </p:cNvSpPr>
          <p:nvPr/>
        </p:nvSpPr>
        <p:spPr>
          <a:xfrm>
            <a:off x="8967788" y="2606532"/>
            <a:ext cx="360000" cy="360000"/>
          </a:xfrm>
          <a:prstGeom prst="rect">
            <a:avLst/>
          </a:prstGeom>
          <a:solidFill>
            <a:schemeClr val="accent1">
              <a:alpha val="1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3" name="Rectangle 15">
            <a:extLst>
              <a:ext uri="{FF2B5EF4-FFF2-40B4-BE49-F238E27FC236}">
                <a16:creationId xmlns:a16="http://schemas.microsoft.com/office/drawing/2014/main" id="{5A2F952A-9976-8098-26A5-A985977DA875}"/>
              </a:ext>
            </a:extLst>
          </p:cNvPr>
          <p:cNvSpPr>
            <a:spLocks/>
          </p:cNvSpPr>
          <p:nvPr/>
        </p:nvSpPr>
        <p:spPr>
          <a:xfrm>
            <a:off x="8967788" y="2965172"/>
            <a:ext cx="360000" cy="360000"/>
          </a:xfrm>
          <a:prstGeom prst="rect">
            <a:avLst/>
          </a:prstGeom>
          <a:solidFill>
            <a:schemeClr val="accent1">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4" name="Rectangle 10">
            <a:extLst>
              <a:ext uri="{FF2B5EF4-FFF2-40B4-BE49-F238E27FC236}">
                <a16:creationId xmlns:a16="http://schemas.microsoft.com/office/drawing/2014/main" id="{B0BCE3F2-79CF-204E-3A6F-A26808428C5A}"/>
              </a:ext>
            </a:extLst>
          </p:cNvPr>
          <p:cNvSpPr>
            <a:spLocks/>
          </p:cNvSpPr>
          <p:nvPr/>
        </p:nvSpPr>
        <p:spPr>
          <a:xfrm>
            <a:off x="8967788" y="3326532"/>
            <a:ext cx="360000" cy="360000"/>
          </a:xfrm>
          <a:prstGeom prst="rect">
            <a:avLst/>
          </a:prstGeom>
          <a:solidFill>
            <a:schemeClr val="accent4">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5" name="Rectangle 11">
            <a:extLst>
              <a:ext uri="{FF2B5EF4-FFF2-40B4-BE49-F238E27FC236}">
                <a16:creationId xmlns:a16="http://schemas.microsoft.com/office/drawing/2014/main" id="{F951245F-9831-BB11-D9F5-0BA122A7D9A8}"/>
              </a:ext>
            </a:extLst>
          </p:cNvPr>
          <p:cNvSpPr>
            <a:spLocks/>
          </p:cNvSpPr>
          <p:nvPr/>
        </p:nvSpPr>
        <p:spPr>
          <a:xfrm>
            <a:off x="8967788" y="3683812"/>
            <a:ext cx="360000" cy="360000"/>
          </a:xfrm>
          <a:prstGeom prst="rect">
            <a:avLst/>
          </a:prstGeom>
          <a:solidFill>
            <a:schemeClr val="accent4">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6" name="Rectangle 12">
            <a:extLst>
              <a:ext uri="{FF2B5EF4-FFF2-40B4-BE49-F238E27FC236}">
                <a16:creationId xmlns:a16="http://schemas.microsoft.com/office/drawing/2014/main" id="{92272638-AA65-5D67-6F54-109A9E75D2CB}"/>
              </a:ext>
            </a:extLst>
          </p:cNvPr>
          <p:cNvSpPr>
            <a:spLocks/>
          </p:cNvSpPr>
          <p:nvPr/>
        </p:nvSpPr>
        <p:spPr>
          <a:xfrm>
            <a:off x="8967788" y="4043812"/>
            <a:ext cx="360000" cy="360000"/>
          </a:xfrm>
          <a:prstGeom prst="rect">
            <a:avLst/>
          </a:prstGeom>
          <a:solidFill>
            <a:schemeClr val="accent4">
              <a:alpha val="1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7" name="TextBox 8">
            <a:extLst>
              <a:ext uri="{FF2B5EF4-FFF2-40B4-BE49-F238E27FC236}">
                <a16:creationId xmlns:a16="http://schemas.microsoft.com/office/drawing/2014/main" id="{CC96FBCF-97B2-C6B5-97FF-2A839776AF6C}"/>
              </a:ext>
            </a:extLst>
          </p:cNvPr>
          <p:cNvSpPr txBox="1"/>
          <p:nvPr/>
        </p:nvSpPr>
        <p:spPr>
          <a:xfrm>
            <a:off x="7510188" y="2677450"/>
            <a:ext cx="368210" cy="200055"/>
          </a:xfrm>
          <a:prstGeom prst="rect">
            <a:avLst/>
          </a:prstGeom>
          <a:noFill/>
        </p:spPr>
        <p:txBody>
          <a:bodyPr wrap="square" rtlCol="0">
            <a:spAutoFit/>
          </a:bodyPr>
          <a:lstStyle/>
          <a:p>
            <a:r>
              <a:rPr lang="sl-SI" sz="700" dirty="0"/>
              <a:t>-</a:t>
            </a:r>
            <a:r>
              <a:rPr lang="en-US" sz="700" dirty="0"/>
              <a:t>0.</a:t>
            </a:r>
            <a:r>
              <a:rPr lang="sl-SI" sz="700" dirty="0"/>
              <a:t>13</a:t>
            </a:r>
            <a:endParaRPr lang="LID4096" sz="700" dirty="0"/>
          </a:p>
        </p:txBody>
      </p:sp>
      <p:sp>
        <p:nvSpPr>
          <p:cNvPr id="58" name="TextBox 8">
            <a:extLst>
              <a:ext uri="{FF2B5EF4-FFF2-40B4-BE49-F238E27FC236}">
                <a16:creationId xmlns:a16="http://schemas.microsoft.com/office/drawing/2014/main" id="{727F8C10-B17E-E2B5-3CBE-263B2FDBF535}"/>
              </a:ext>
            </a:extLst>
          </p:cNvPr>
          <p:cNvSpPr txBox="1"/>
          <p:nvPr/>
        </p:nvSpPr>
        <p:spPr>
          <a:xfrm>
            <a:off x="7877083" y="2671106"/>
            <a:ext cx="368210" cy="200055"/>
          </a:xfrm>
          <a:prstGeom prst="rect">
            <a:avLst/>
          </a:prstGeom>
          <a:noFill/>
        </p:spPr>
        <p:txBody>
          <a:bodyPr wrap="square" rtlCol="0">
            <a:spAutoFit/>
          </a:bodyPr>
          <a:lstStyle/>
          <a:p>
            <a:r>
              <a:rPr lang="sl-SI" sz="700" dirty="0"/>
              <a:t>-</a:t>
            </a:r>
            <a:r>
              <a:rPr lang="en-US" sz="700" dirty="0"/>
              <a:t>0.25</a:t>
            </a:r>
            <a:endParaRPr lang="LID4096" sz="700" dirty="0"/>
          </a:p>
        </p:txBody>
      </p:sp>
      <p:sp>
        <p:nvSpPr>
          <p:cNvPr id="59" name="TextBox 8">
            <a:extLst>
              <a:ext uri="{FF2B5EF4-FFF2-40B4-BE49-F238E27FC236}">
                <a16:creationId xmlns:a16="http://schemas.microsoft.com/office/drawing/2014/main" id="{755CCE9A-7A82-CE43-6357-262EACA1E62C}"/>
              </a:ext>
            </a:extLst>
          </p:cNvPr>
          <p:cNvSpPr txBox="1"/>
          <p:nvPr/>
        </p:nvSpPr>
        <p:spPr>
          <a:xfrm>
            <a:off x="8226673" y="2664762"/>
            <a:ext cx="368210" cy="200055"/>
          </a:xfrm>
          <a:prstGeom prst="rect">
            <a:avLst/>
          </a:prstGeom>
          <a:noFill/>
        </p:spPr>
        <p:txBody>
          <a:bodyPr wrap="square" rtlCol="0">
            <a:spAutoFit/>
          </a:bodyPr>
          <a:lstStyle/>
          <a:p>
            <a:r>
              <a:rPr lang="sl-SI" sz="700" dirty="0"/>
              <a:t>-</a:t>
            </a:r>
            <a:r>
              <a:rPr lang="en-US" sz="700" dirty="0"/>
              <a:t>0.</a:t>
            </a:r>
            <a:r>
              <a:rPr lang="sl-SI" sz="700" dirty="0"/>
              <a:t>50</a:t>
            </a:r>
            <a:endParaRPr lang="LID4096" sz="700" dirty="0"/>
          </a:p>
        </p:txBody>
      </p:sp>
      <p:sp>
        <p:nvSpPr>
          <p:cNvPr id="60" name="TextBox 8">
            <a:extLst>
              <a:ext uri="{FF2B5EF4-FFF2-40B4-BE49-F238E27FC236}">
                <a16:creationId xmlns:a16="http://schemas.microsoft.com/office/drawing/2014/main" id="{9337DA88-374A-9F86-D16C-06C0619D0408}"/>
              </a:ext>
            </a:extLst>
          </p:cNvPr>
          <p:cNvSpPr txBox="1"/>
          <p:nvPr/>
        </p:nvSpPr>
        <p:spPr>
          <a:xfrm>
            <a:off x="8602798" y="2664762"/>
            <a:ext cx="368210" cy="200055"/>
          </a:xfrm>
          <a:prstGeom prst="rect">
            <a:avLst/>
          </a:prstGeom>
          <a:noFill/>
        </p:spPr>
        <p:txBody>
          <a:bodyPr wrap="square" rtlCol="0">
            <a:spAutoFit/>
          </a:bodyPr>
          <a:lstStyle/>
          <a:p>
            <a:r>
              <a:rPr lang="sl-SI" sz="700" dirty="0"/>
              <a:t>-</a:t>
            </a:r>
            <a:r>
              <a:rPr lang="en-US" sz="700" dirty="0"/>
              <a:t>0.25</a:t>
            </a:r>
            <a:endParaRPr lang="LID4096" sz="700" dirty="0"/>
          </a:p>
        </p:txBody>
      </p:sp>
      <p:sp>
        <p:nvSpPr>
          <p:cNvPr id="61" name="TextBox 8">
            <a:extLst>
              <a:ext uri="{FF2B5EF4-FFF2-40B4-BE49-F238E27FC236}">
                <a16:creationId xmlns:a16="http://schemas.microsoft.com/office/drawing/2014/main" id="{A72C211F-27B4-2B37-15F6-C7B8B1240086}"/>
              </a:ext>
            </a:extLst>
          </p:cNvPr>
          <p:cNvSpPr txBox="1"/>
          <p:nvPr/>
        </p:nvSpPr>
        <p:spPr>
          <a:xfrm>
            <a:off x="8962503" y="2661295"/>
            <a:ext cx="368210" cy="200055"/>
          </a:xfrm>
          <a:prstGeom prst="rect">
            <a:avLst/>
          </a:prstGeom>
          <a:noFill/>
        </p:spPr>
        <p:txBody>
          <a:bodyPr wrap="square" rtlCol="0">
            <a:spAutoFit/>
          </a:bodyPr>
          <a:lstStyle/>
          <a:p>
            <a:r>
              <a:rPr lang="sl-SI" sz="700" dirty="0"/>
              <a:t>-13</a:t>
            </a:r>
            <a:endParaRPr lang="LID4096" sz="700" dirty="0"/>
          </a:p>
        </p:txBody>
      </p:sp>
      <p:sp>
        <p:nvSpPr>
          <p:cNvPr id="62" name="TextBox 8">
            <a:extLst>
              <a:ext uri="{FF2B5EF4-FFF2-40B4-BE49-F238E27FC236}">
                <a16:creationId xmlns:a16="http://schemas.microsoft.com/office/drawing/2014/main" id="{FE0AF17B-03D8-73AA-3E87-E32671EF7BDE}"/>
              </a:ext>
            </a:extLst>
          </p:cNvPr>
          <p:cNvSpPr txBox="1"/>
          <p:nvPr/>
        </p:nvSpPr>
        <p:spPr>
          <a:xfrm>
            <a:off x="7518988" y="3045160"/>
            <a:ext cx="368210" cy="200055"/>
          </a:xfrm>
          <a:prstGeom prst="rect">
            <a:avLst/>
          </a:prstGeom>
          <a:noFill/>
        </p:spPr>
        <p:txBody>
          <a:bodyPr wrap="square" rtlCol="0">
            <a:spAutoFit/>
          </a:bodyPr>
          <a:lstStyle/>
          <a:p>
            <a:r>
              <a:rPr lang="sl-SI" sz="700" dirty="0"/>
              <a:t>-</a:t>
            </a:r>
            <a:r>
              <a:rPr lang="en-US" sz="700" dirty="0"/>
              <a:t>0.25</a:t>
            </a:r>
            <a:endParaRPr lang="LID4096" sz="700" dirty="0"/>
          </a:p>
        </p:txBody>
      </p:sp>
      <p:sp>
        <p:nvSpPr>
          <p:cNvPr id="63" name="TextBox 8">
            <a:extLst>
              <a:ext uri="{FF2B5EF4-FFF2-40B4-BE49-F238E27FC236}">
                <a16:creationId xmlns:a16="http://schemas.microsoft.com/office/drawing/2014/main" id="{4055C35C-7AEC-C30C-3E1E-1FD1B99F893C}"/>
              </a:ext>
            </a:extLst>
          </p:cNvPr>
          <p:cNvSpPr txBox="1"/>
          <p:nvPr/>
        </p:nvSpPr>
        <p:spPr>
          <a:xfrm>
            <a:off x="7885883" y="3038816"/>
            <a:ext cx="368210" cy="215444"/>
          </a:xfrm>
          <a:prstGeom prst="rect">
            <a:avLst/>
          </a:prstGeom>
          <a:noFill/>
        </p:spPr>
        <p:txBody>
          <a:bodyPr wrap="square" rtlCol="0">
            <a:spAutoFit/>
          </a:bodyPr>
          <a:lstStyle/>
          <a:p>
            <a:r>
              <a:rPr lang="en-US" sz="800" dirty="0"/>
              <a:t>0.</a:t>
            </a:r>
            <a:r>
              <a:rPr lang="sl-SI" sz="800" dirty="0"/>
              <a:t>50</a:t>
            </a:r>
            <a:endParaRPr lang="LID4096" sz="800" dirty="0"/>
          </a:p>
        </p:txBody>
      </p:sp>
      <p:sp>
        <p:nvSpPr>
          <p:cNvPr id="64" name="TextBox 8">
            <a:extLst>
              <a:ext uri="{FF2B5EF4-FFF2-40B4-BE49-F238E27FC236}">
                <a16:creationId xmlns:a16="http://schemas.microsoft.com/office/drawing/2014/main" id="{A32BB232-B213-BFFC-084B-054AD675023F}"/>
              </a:ext>
            </a:extLst>
          </p:cNvPr>
          <p:cNvSpPr txBox="1"/>
          <p:nvPr/>
        </p:nvSpPr>
        <p:spPr>
          <a:xfrm>
            <a:off x="8235473" y="3032472"/>
            <a:ext cx="368210" cy="215444"/>
          </a:xfrm>
          <a:prstGeom prst="rect">
            <a:avLst/>
          </a:prstGeom>
          <a:noFill/>
        </p:spPr>
        <p:txBody>
          <a:bodyPr wrap="square" rtlCol="0">
            <a:spAutoFit/>
          </a:bodyPr>
          <a:lstStyle/>
          <a:p>
            <a:r>
              <a:rPr lang="en-US" sz="800" dirty="0"/>
              <a:t>0.</a:t>
            </a:r>
            <a:r>
              <a:rPr lang="sl-SI" sz="800" dirty="0"/>
              <a:t>75</a:t>
            </a:r>
            <a:endParaRPr lang="LID4096" sz="800" dirty="0"/>
          </a:p>
        </p:txBody>
      </p:sp>
      <p:sp>
        <p:nvSpPr>
          <p:cNvPr id="65" name="TextBox 8">
            <a:extLst>
              <a:ext uri="{FF2B5EF4-FFF2-40B4-BE49-F238E27FC236}">
                <a16:creationId xmlns:a16="http://schemas.microsoft.com/office/drawing/2014/main" id="{7E682DB3-5735-3FD0-1939-DF1F6220E09E}"/>
              </a:ext>
            </a:extLst>
          </p:cNvPr>
          <p:cNvSpPr txBox="1"/>
          <p:nvPr/>
        </p:nvSpPr>
        <p:spPr>
          <a:xfrm>
            <a:off x="8611598" y="3032472"/>
            <a:ext cx="368210" cy="215444"/>
          </a:xfrm>
          <a:prstGeom prst="rect">
            <a:avLst/>
          </a:prstGeom>
          <a:noFill/>
        </p:spPr>
        <p:txBody>
          <a:bodyPr wrap="square" rtlCol="0">
            <a:spAutoFit/>
          </a:bodyPr>
          <a:lstStyle/>
          <a:p>
            <a:r>
              <a:rPr lang="en-US" sz="800" dirty="0"/>
              <a:t>0.5</a:t>
            </a:r>
            <a:r>
              <a:rPr lang="sl-SI" sz="800" dirty="0"/>
              <a:t>0</a:t>
            </a:r>
            <a:endParaRPr lang="LID4096" sz="800" dirty="0"/>
          </a:p>
        </p:txBody>
      </p:sp>
      <p:sp>
        <p:nvSpPr>
          <p:cNvPr id="66" name="TextBox 8">
            <a:extLst>
              <a:ext uri="{FF2B5EF4-FFF2-40B4-BE49-F238E27FC236}">
                <a16:creationId xmlns:a16="http://schemas.microsoft.com/office/drawing/2014/main" id="{B91613AA-10CD-7A6F-8DE5-D00F77ED0613}"/>
              </a:ext>
            </a:extLst>
          </p:cNvPr>
          <p:cNvSpPr txBox="1"/>
          <p:nvPr/>
        </p:nvSpPr>
        <p:spPr>
          <a:xfrm>
            <a:off x="8971303" y="3029005"/>
            <a:ext cx="368210" cy="215444"/>
          </a:xfrm>
          <a:prstGeom prst="rect">
            <a:avLst/>
          </a:prstGeom>
          <a:noFill/>
        </p:spPr>
        <p:txBody>
          <a:bodyPr wrap="square" rtlCol="0">
            <a:spAutoFit/>
          </a:bodyPr>
          <a:lstStyle/>
          <a:p>
            <a:r>
              <a:rPr lang="en-US" sz="800" dirty="0"/>
              <a:t>0.25</a:t>
            </a:r>
            <a:endParaRPr lang="LID4096" sz="800" dirty="0"/>
          </a:p>
        </p:txBody>
      </p:sp>
      <p:sp>
        <p:nvSpPr>
          <p:cNvPr id="67" name="TextBox 8">
            <a:extLst>
              <a:ext uri="{FF2B5EF4-FFF2-40B4-BE49-F238E27FC236}">
                <a16:creationId xmlns:a16="http://schemas.microsoft.com/office/drawing/2014/main" id="{2D033DBD-6015-70DC-47C5-DED1199354E9}"/>
              </a:ext>
            </a:extLst>
          </p:cNvPr>
          <p:cNvSpPr txBox="1"/>
          <p:nvPr/>
        </p:nvSpPr>
        <p:spPr>
          <a:xfrm>
            <a:off x="7507263" y="3407630"/>
            <a:ext cx="368210" cy="200055"/>
          </a:xfrm>
          <a:prstGeom prst="rect">
            <a:avLst/>
          </a:prstGeom>
          <a:noFill/>
        </p:spPr>
        <p:txBody>
          <a:bodyPr wrap="square" rtlCol="0">
            <a:spAutoFit/>
          </a:bodyPr>
          <a:lstStyle/>
          <a:p>
            <a:r>
              <a:rPr lang="sl-SI" sz="700" dirty="0"/>
              <a:t>-</a:t>
            </a:r>
            <a:r>
              <a:rPr lang="en-US" sz="700" dirty="0"/>
              <a:t>0.5</a:t>
            </a:r>
            <a:r>
              <a:rPr lang="sl-SI" sz="700" dirty="0"/>
              <a:t>0</a:t>
            </a:r>
            <a:endParaRPr lang="LID4096" sz="700" dirty="0"/>
          </a:p>
        </p:txBody>
      </p:sp>
      <p:sp>
        <p:nvSpPr>
          <p:cNvPr id="68" name="TextBox 8">
            <a:extLst>
              <a:ext uri="{FF2B5EF4-FFF2-40B4-BE49-F238E27FC236}">
                <a16:creationId xmlns:a16="http://schemas.microsoft.com/office/drawing/2014/main" id="{3461D4FE-0966-EA99-BCD9-E9F817BC2611}"/>
              </a:ext>
            </a:extLst>
          </p:cNvPr>
          <p:cNvSpPr txBox="1"/>
          <p:nvPr/>
        </p:nvSpPr>
        <p:spPr>
          <a:xfrm>
            <a:off x="7874158" y="3401286"/>
            <a:ext cx="368210" cy="215444"/>
          </a:xfrm>
          <a:prstGeom prst="rect">
            <a:avLst/>
          </a:prstGeom>
          <a:noFill/>
        </p:spPr>
        <p:txBody>
          <a:bodyPr wrap="square" rtlCol="0">
            <a:spAutoFit/>
          </a:bodyPr>
          <a:lstStyle/>
          <a:p>
            <a:r>
              <a:rPr lang="en-US" sz="800" dirty="0"/>
              <a:t>0.</a:t>
            </a:r>
            <a:r>
              <a:rPr lang="sl-SI" sz="800" dirty="0"/>
              <a:t>75</a:t>
            </a:r>
            <a:endParaRPr lang="LID4096" sz="800" dirty="0"/>
          </a:p>
        </p:txBody>
      </p:sp>
      <p:sp>
        <p:nvSpPr>
          <p:cNvPr id="69" name="TextBox 8">
            <a:extLst>
              <a:ext uri="{FF2B5EF4-FFF2-40B4-BE49-F238E27FC236}">
                <a16:creationId xmlns:a16="http://schemas.microsoft.com/office/drawing/2014/main" id="{D361E25F-4F07-CEFB-AE45-50DA632E2F7B}"/>
              </a:ext>
            </a:extLst>
          </p:cNvPr>
          <p:cNvSpPr txBox="1"/>
          <p:nvPr/>
        </p:nvSpPr>
        <p:spPr>
          <a:xfrm>
            <a:off x="8223748" y="3394942"/>
            <a:ext cx="368210" cy="215444"/>
          </a:xfrm>
          <a:prstGeom prst="rect">
            <a:avLst/>
          </a:prstGeom>
          <a:noFill/>
        </p:spPr>
        <p:txBody>
          <a:bodyPr wrap="square" rtlCol="0">
            <a:spAutoFit/>
          </a:bodyPr>
          <a:lstStyle/>
          <a:p>
            <a:r>
              <a:rPr lang="sl-SI" sz="800" dirty="0"/>
              <a:t>1.00</a:t>
            </a:r>
            <a:endParaRPr lang="LID4096" sz="800" dirty="0"/>
          </a:p>
        </p:txBody>
      </p:sp>
      <p:sp>
        <p:nvSpPr>
          <p:cNvPr id="70" name="TextBox 8">
            <a:extLst>
              <a:ext uri="{FF2B5EF4-FFF2-40B4-BE49-F238E27FC236}">
                <a16:creationId xmlns:a16="http://schemas.microsoft.com/office/drawing/2014/main" id="{0C228330-7AC8-5909-6AD5-2CE9DE6A59CB}"/>
              </a:ext>
            </a:extLst>
          </p:cNvPr>
          <p:cNvSpPr txBox="1"/>
          <p:nvPr/>
        </p:nvSpPr>
        <p:spPr>
          <a:xfrm>
            <a:off x="8599873" y="3394942"/>
            <a:ext cx="368210" cy="215444"/>
          </a:xfrm>
          <a:prstGeom prst="rect">
            <a:avLst/>
          </a:prstGeom>
          <a:noFill/>
        </p:spPr>
        <p:txBody>
          <a:bodyPr wrap="square" rtlCol="0">
            <a:spAutoFit/>
          </a:bodyPr>
          <a:lstStyle/>
          <a:p>
            <a:r>
              <a:rPr lang="sl-SI" sz="800" dirty="0"/>
              <a:t>0.75</a:t>
            </a:r>
            <a:endParaRPr lang="LID4096" sz="800" dirty="0"/>
          </a:p>
        </p:txBody>
      </p:sp>
      <p:sp>
        <p:nvSpPr>
          <p:cNvPr id="71" name="TextBox 8">
            <a:extLst>
              <a:ext uri="{FF2B5EF4-FFF2-40B4-BE49-F238E27FC236}">
                <a16:creationId xmlns:a16="http://schemas.microsoft.com/office/drawing/2014/main" id="{4EFEF6AC-1A68-97A5-3D9C-1B0E46A69406}"/>
              </a:ext>
            </a:extLst>
          </p:cNvPr>
          <p:cNvSpPr txBox="1"/>
          <p:nvPr/>
        </p:nvSpPr>
        <p:spPr>
          <a:xfrm>
            <a:off x="8959578" y="3391475"/>
            <a:ext cx="368210" cy="215444"/>
          </a:xfrm>
          <a:prstGeom prst="rect">
            <a:avLst/>
          </a:prstGeom>
          <a:noFill/>
        </p:spPr>
        <p:txBody>
          <a:bodyPr wrap="square" rtlCol="0">
            <a:spAutoFit/>
          </a:bodyPr>
          <a:lstStyle/>
          <a:p>
            <a:r>
              <a:rPr lang="sl-SI" sz="800" dirty="0"/>
              <a:t>0.50</a:t>
            </a:r>
            <a:endParaRPr lang="LID4096" sz="800" dirty="0"/>
          </a:p>
        </p:txBody>
      </p:sp>
      <p:sp>
        <p:nvSpPr>
          <p:cNvPr id="72" name="TextBox 8">
            <a:extLst>
              <a:ext uri="{FF2B5EF4-FFF2-40B4-BE49-F238E27FC236}">
                <a16:creationId xmlns:a16="http://schemas.microsoft.com/office/drawing/2014/main" id="{9154FDBA-3FAD-DD4D-9BF9-5DF6323EEC6C}"/>
              </a:ext>
            </a:extLst>
          </p:cNvPr>
          <p:cNvSpPr txBox="1"/>
          <p:nvPr/>
        </p:nvSpPr>
        <p:spPr>
          <a:xfrm>
            <a:off x="7518988" y="3779196"/>
            <a:ext cx="368210" cy="200055"/>
          </a:xfrm>
          <a:prstGeom prst="rect">
            <a:avLst/>
          </a:prstGeom>
          <a:noFill/>
        </p:spPr>
        <p:txBody>
          <a:bodyPr wrap="square" rtlCol="0">
            <a:spAutoFit/>
          </a:bodyPr>
          <a:lstStyle/>
          <a:p>
            <a:r>
              <a:rPr lang="sl-SI" sz="700" dirty="0"/>
              <a:t>-</a:t>
            </a:r>
            <a:r>
              <a:rPr lang="en-US" sz="700" dirty="0"/>
              <a:t>0.25</a:t>
            </a:r>
            <a:endParaRPr lang="LID4096" sz="700" dirty="0"/>
          </a:p>
        </p:txBody>
      </p:sp>
      <p:sp>
        <p:nvSpPr>
          <p:cNvPr id="73" name="TextBox 8">
            <a:extLst>
              <a:ext uri="{FF2B5EF4-FFF2-40B4-BE49-F238E27FC236}">
                <a16:creationId xmlns:a16="http://schemas.microsoft.com/office/drawing/2014/main" id="{BE7A3E98-AC8F-5C2D-6549-3FB939895B32}"/>
              </a:ext>
            </a:extLst>
          </p:cNvPr>
          <p:cNvSpPr txBox="1"/>
          <p:nvPr/>
        </p:nvSpPr>
        <p:spPr>
          <a:xfrm>
            <a:off x="7885883" y="3772852"/>
            <a:ext cx="368210" cy="215444"/>
          </a:xfrm>
          <a:prstGeom prst="rect">
            <a:avLst/>
          </a:prstGeom>
          <a:noFill/>
        </p:spPr>
        <p:txBody>
          <a:bodyPr wrap="square" rtlCol="0">
            <a:spAutoFit/>
          </a:bodyPr>
          <a:lstStyle/>
          <a:p>
            <a:r>
              <a:rPr lang="en-US" sz="800" dirty="0"/>
              <a:t>0.</a:t>
            </a:r>
            <a:r>
              <a:rPr lang="sl-SI" sz="800" dirty="0"/>
              <a:t>50</a:t>
            </a:r>
            <a:endParaRPr lang="LID4096" sz="800" dirty="0"/>
          </a:p>
        </p:txBody>
      </p:sp>
      <p:sp>
        <p:nvSpPr>
          <p:cNvPr id="74" name="TextBox 8">
            <a:extLst>
              <a:ext uri="{FF2B5EF4-FFF2-40B4-BE49-F238E27FC236}">
                <a16:creationId xmlns:a16="http://schemas.microsoft.com/office/drawing/2014/main" id="{C16B156F-DE0A-CB88-D6BB-F4DC276ED979}"/>
              </a:ext>
            </a:extLst>
          </p:cNvPr>
          <p:cNvSpPr txBox="1"/>
          <p:nvPr/>
        </p:nvSpPr>
        <p:spPr>
          <a:xfrm>
            <a:off x="8235473" y="3766508"/>
            <a:ext cx="368210" cy="215444"/>
          </a:xfrm>
          <a:prstGeom prst="rect">
            <a:avLst/>
          </a:prstGeom>
          <a:noFill/>
        </p:spPr>
        <p:txBody>
          <a:bodyPr wrap="square" rtlCol="0">
            <a:spAutoFit/>
          </a:bodyPr>
          <a:lstStyle/>
          <a:p>
            <a:r>
              <a:rPr lang="sl-SI" sz="800" dirty="0"/>
              <a:t>0.75</a:t>
            </a:r>
            <a:endParaRPr lang="LID4096" sz="800" dirty="0"/>
          </a:p>
        </p:txBody>
      </p:sp>
      <p:sp>
        <p:nvSpPr>
          <p:cNvPr id="75" name="TextBox 8">
            <a:extLst>
              <a:ext uri="{FF2B5EF4-FFF2-40B4-BE49-F238E27FC236}">
                <a16:creationId xmlns:a16="http://schemas.microsoft.com/office/drawing/2014/main" id="{3F4BE35A-E1D7-5EF6-81B0-39CF10B20495}"/>
              </a:ext>
            </a:extLst>
          </p:cNvPr>
          <p:cNvSpPr txBox="1"/>
          <p:nvPr/>
        </p:nvSpPr>
        <p:spPr>
          <a:xfrm>
            <a:off x="8611598" y="3766508"/>
            <a:ext cx="368210" cy="215444"/>
          </a:xfrm>
          <a:prstGeom prst="rect">
            <a:avLst/>
          </a:prstGeom>
          <a:noFill/>
        </p:spPr>
        <p:txBody>
          <a:bodyPr wrap="square" rtlCol="0">
            <a:spAutoFit/>
          </a:bodyPr>
          <a:lstStyle/>
          <a:p>
            <a:r>
              <a:rPr lang="en-US" sz="800" dirty="0"/>
              <a:t>0.</a:t>
            </a:r>
            <a:r>
              <a:rPr lang="sl-SI" sz="800" dirty="0"/>
              <a:t>50</a:t>
            </a:r>
            <a:endParaRPr lang="LID4096" sz="800" dirty="0"/>
          </a:p>
        </p:txBody>
      </p:sp>
      <p:sp>
        <p:nvSpPr>
          <p:cNvPr id="76" name="TextBox 8">
            <a:extLst>
              <a:ext uri="{FF2B5EF4-FFF2-40B4-BE49-F238E27FC236}">
                <a16:creationId xmlns:a16="http://schemas.microsoft.com/office/drawing/2014/main" id="{48E92D0D-BB59-3821-6E12-1F77E3122285}"/>
              </a:ext>
            </a:extLst>
          </p:cNvPr>
          <p:cNvSpPr txBox="1"/>
          <p:nvPr/>
        </p:nvSpPr>
        <p:spPr>
          <a:xfrm>
            <a:off x="8971303" y="3763041"/>
            <a:ext cx="368210" cy="215444"/>
          </a:xfrm>
          <a:prstGeom prst="rect">
            <a:avLst/>
          </a:prstGeom>
          <a:noFill/>
        </p:spPr>
        <p:txBody>
          <a:bodyPr wrap="square" rtlCol="0">
            <a:spAutoFit/>
          </a:bodyPr>
          <a:lstStyle/>
          <a:p>
            <a:r>
              <a:rPr lang="en-US" sz="800" dirty="0"/>
              <a:t>0.25</a:t>
            </a:r>
            <a:endParaRPr lang="LID4096" sz="800" dirty="0"/>
          </a:p>
        </p:txBody>
      </p:sp>
      <p:sp>
        <p:nvSpPr>
          <p:cNvPr id="77" name="TextBox 8">
            <a:extLst>
              <a:ext uri="{FF2B5EF4-FFF2-40B4-BE49-F238E27FC236}">
                <a16:creationId xmlns:a16="http://schemas.microsoft.com/office/drawing/2014/main" id="{0056A0AC-DC7B-0965-11F8-840786B250DD}"/>
              </a:ext>
            </a:extLst>
          </p:cNvPr>
          <p:cNvSpPr txBox="1"/>
          <p:nvPr/>
        </p:nvSpPr>
        <p:spPr>
          <a:xfrm>
            <a:off x="7506968" y="4127971"/>
            <a:ext cx="368210" cy="200055"/>
          </a:xfrm>
          <a:prstGeom prst="rect">
            <a:avLst/>
          </a:prstGeom>
          <a:noFill/>
        </p:spPr>
        <p:txBody>
          <a:bodyPr wrap="square" rtlCol="0">
            <a:spAutoFit/>
          </a:bodyPr>
          <a:lstStyle/>
          <a:p>
            <a:r>
              <a:rPr lang="sl-SI" sz="700" dirty="0"/>
              <a:t>-</a:t>
            </a:r>
            <a:r>
              <a:rPr lang="en-US" sz="700" dirty="0"/>
              <a:t>0.</a:t>
            </a:r>
            <a:r>
              <a:rPr lang="sl-SI" sz="700" dirty="0"/>
              <a:t>13</a:t>
            </a:r>
            <a:endParaRPr lang="LID4096" sz="700" dirty="0"/>
          </a:p>
        </p:txBody>
      </p:sp>
      <p:sp>
        <p:nvSpPr>
          <p:cNvPr id="78" name="TextBox 8">
            <a:extLst>
              <a:ext uri="{FF2B5EF4-FFF2-40B4-BE49-F238E27FC236}">
                <a16:creationId xmlns:a16="http://schemas.microsoft.com/office/drawing/2014/main" id="{9AF3D8E8-6EEF-9F3C-24E8-38375F4C0836}"/>
              </a:ext>
            </a:extLst>
          </p:cNvPr>
          <p:cNvSpPr txBox="1"/>
          <p:nvPr/>
        </p:nvSpPr>
        <p:spPr>
          <a:xfrm>
            <a:off x="7873863" y="4121627"/>
            <a:ext cx="368210" cy="215444"/>
          </a:xfrm>
          <a:prstGeom prst="rect">
            <a:avLst/>
          </a:prstGeom>
          <a:noFill/>
        </p:spPr>
        <p:txBody>
          <a:bodyPr wrap="square" rtlCol="0">
            <a:spAutoFit/>
          </a:bodyPr>
          <a:lstStyle/>
          <a:p>
            <a:r>
              <a:rPr lang="en-US" sz="800" dirty="0"/>
              <a:t>0.25</a:t>
            </a:r>
            <a:endParaRPr lang="LID4096" sz="800" dirty="0"/>
          </a:p>
        </p:txBody>
      </p:sp>
      <p:sp>
        <p:nvSpPr>
          <p:cNvPr id="79" name="TextBox 8">
            <a:extLst>
              <a:ext uri="{FF2B5EF4-FFF2-40B4-BE49-F238E27FC236}">
                <a16:creationId xmlns:a16="http://schemas.microsoft.com/office/drawing/2014/main" id="{1C959C2F-54EA-4B09-54B4-3BCDB12583F7}"/>
              </a:ext>
            </a:extLst>
          </p:cNvPr>
          <p:cNvSpPr txBox="1"/>
          <p:nvPr/>
        </p:nvSpPr>
        <p:spPr>
          <a:xfrm>
            <a:off x="8223453" y="4115283"/>
            <a:ext cx="368210" cy="215444"/>
          </a:xfrm>
          <a:prstGeom prst="rect">
            <a:avLst/>
          </a:prstGeom>
          <a:noFill/>
        </p:spPr>
        <p:txBody>
          <a:bodyPr wrap="square" rtlCol="0">
            <a:spAutoFit/>
          </a:bodyPr>
          <a:lstStyle/>
          <a:p>
            <a:r>
              <a:rPr lang="en-US" sz="800" dirty="0"/>
              <a:t>0.</a:t>
            </a:r>
            <a:r>
              <a:rPr lang="sl-SI" sz="800" dirty="0"/>
              <a:t>50</a:t>
            </a:r>
            <a:endParaRPr lang="LID4096" sz="800" dirty="0"/>
          </a:p>
        </p:txBody>
      </p:sp>
      <p:sp>
        <p:nvSpPr>
          <p:cNvPr id="80" name="TextBox 8">
            <a:extLst>
              <a:ext uri="{FF2B5EF4-FFF2-40B4-BE49-F238E27FC236}">
                <a16:creationId xmlns:a16="http://schemas.microsoft.com/office/drawing/2014/main" id="{8DEB20E4-48B6-B27E-E6FD-6B7A7B571355}"/>
              </a:ext>
            </a:extLst>
          </p:cNvPr>
          <p:cNvSpPr txBox="1"/>
          <p:nvPr/>
        </p:nvSpPr>
        <p:spPr>
          <a:xfrm>
            <a:off x="8599578" y="4115283"/>
            <a:ext cx="368210" cy="215444"/>
          </a:xfrm>
          <a:prstGeom prst="rect">
            <a:avLst/>
          </a:prstGeom>
          <a:noFill/>
        </p:spPr>
        <p:txBody>
          <a:bodyPr wrap="square" rtlCol="0">
            <a:spAutoFit/>
          </a:bodyPr>
          <a:lstStyle/>
          <a:p>
            <a:r>
              <a:rPr lang="en-US" sz="800" dirty="0"/>
              <a:t>0.25</a:t>
            </a:r>
            <a:endParaRPr lang="LID4096" sz="800" dirty="0"/>
          </a:p>
        </p:txBody>
      </p:sp>
      <p:sp>
        <p:nvSpPr>
          <p:cNvPr id="81" name="TextBox 8">
            <a:extLst>
              <a:ext uri="{FF2B5EF4-FFF2-40B4-BE49-F238E27FC236}">
                <a16:creationId xmlns:a16="http://schemas.microsoft.com/office/drawing/2014/main" id="{5F84DA7B-0318-5FEF-57EA-38063C83A36E}"/>
              </a:ext>
            </a:extLst>
          </p:cNvPr>
          <p:cNvSpPr txBox="1"/>
          <p:nvPr/>
        </p:nvSpPr>
        <p:spPr>
          <a:xfrm>
            <a:off x="8959283" y="4111816"/>
            <a:ext cx="368210" cy="215444"/>
          </a:xfrm>
          <a:prstGeom prst="rect">
            <a:avLst/>
          </a:prstGeom>
          <a:noFill/>
        </p:spPr>
        <p:txBody>
          <a:bodyPr wrap="square" rtlCol="0">
            <a:spAutoFit/>
          </a:bodyPr>
          <a:lstStyle/>
          <a:p>
            <a:r>
              <a:rPr lang="en-US" sz="800" dirty="0"/>
              <a:t>0.</a:t>
            </a:r>
            <a:r>
              <a:rPr lang="sl-SI" sz="800" dirty="0"/>
              <a:t>13</a:t>
            </a:r>
            <a:endParaRPr lang="LID4096" sz="800" dirty="0"/>
          </a:p>
        </p:txBody>
      </p:sp>
      <p:sp>
        <p:nvSpPr>
          <p:cNvPr id="82" name="Rectangle 1">
            <a:extLst>
              <a:ext uri="{FF2B5EF4-FFF2-40B4-BE49-F238E27FC236}">
                <a16:creationId xmlns:a16="http://schemas.microsoft.com/office/drawing/2014/main" id="{6518B506-2C2F-9129-6EB4-8CE6F689B999}"/>
              </a:ext>
            </a:extLst>
          </p:cNvPr>
          <p:cNvSpPr>
            <a:spLocks noChangeAspect="1"/>
          </p:cNvSpPr>
          <p:nvPr/>
        </p:nvSpPr>
        <p:spPr>
          <a:xfrm>
            <a:off x="7951106" y="3035238"/>
            <a:ext cx="1800000" cy="1800000"/>
          </a:xfrm>
          <a:prstGeom prst="rect">
            <a:avLst/>
          </a:prstGeom>
          <a:solidFill>
            <a:schemeClr val="accent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3" name="Rectangle 1">
            <a:extLst>
              <a:ext uri="{FF2B5EF4-FFF2-40B4-BE49-F238E27FC236}">
                <a16:creationId xmlns:a16="http://schemas.microsoft.com/office/drawing/2014/main" id="{CD0AE327-EEA9-111A-0C4F-03C3BCF3A3DA}"/>
              </a:ext>
            </a:extLst>
          </p:cNvPr>
          <p:cNvSpPr>
            <a:spLocks noChangeAspect="1"/>
          </p:cNvSpPr>
          <p:nvPr/>
        </p:nvSpPr>
        <p:spPr>
          <a:xfrm>
            <a:off x="8103506" y="3187638"/>
            <a:ext cx="1800000" cy="1800000"/>
          </a:xfrm>
          <a:prstGeom prst="rect">
            <a:avLst/>
          </a:prstGeom>
          <a:solidFill>
            <a:srgbClr val="235888"/>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4" name="Rectangle 1">
            <a:extLst>
              <a:ext uri="{FF2B5EF4-FFF2-40B4-BE49-F238E27FC236}">
                <a16:creationId xmlns:a16="http://schemas.microsoft.com/office/drawing/2014/main" id="{FF864AB2-0CB5-A9D7-E9AE-B3137DD30B41}"/>
              </a:ext>
            </a:extLst>
          </p:cNvPr>
          <p:cNvSpPr>
            <a:spLocks noChangeAspect="1"/>
          </p:cNvSpPr>
          <p:nvPr/>
        </p:nvSpPr>
        <p:spPr>
          <a:xfrm>
            <a:off x="8255906" y="3340038"/>
            <a:ext cx="1800000" cy="1800000"/>
          </a:xfrm>
          <a:prstGeom prst="rect">
            <a:avLst/>
          </a:prstGeom>
          <a:solidFill>
            <a:srgbClr val="2C70AE"/>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5" name="Rectangle 1">
            <a:extLst>
              <a:ext uri="{FF2B5EF4-FFF2-40B4-BE49-F238E27FC236}">
                <a16:creationId xmlns:a16="http://schemas.microsoft.com/office/drawing/2014/main" id="{60A70FB3-CBFA-648E-971F-223DB0F6C539}"/>
              </a:ext>
            </a:extLst>
          </p:cNvPr>
          <p:cNvSpPr>
            <a:spLocks noChangeAspect="1"/>
          </p:cNvSpPr>
          <p:nvPr/>
        </p:nvSpPr>
        <p:spPr>
          <a:xfrm>
            <a:off x="8408306" y="3492438"/>
            <a:ext cx="1800000" cy="1800000"/>
          </a:xfrm>
          <a:prstGeom prst="rect">
            <a:avLst/>
          </a:prstGeom>
          <a:solidFill>
            <a:srgbClr val="BA774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6" name="Rectangle 1">
            <a:extLst>
              <a:ext uri="{FF2B5EF4-FFF2-40B4-BE49-F238E27FC236}">
                <a16:creationId xmlns:a16="http://schemas.microsoft.com/office/drawing/2014/main" id="{FBE49D43-82B7-08A9-0B17-1DFE869313E1}"/>
              </a:ext>
            </a:extLst>
          </p:cNvPr>
          <p:cNvSpPr>
            <a:spLocks noChangeAspect="1"/>
          </p:cNvSpPr>
          <p:nvPr/>
        </p:nvSpPr>
        <p:spPr>
          <a:xfrm>
            <a:off x="8560706" y="3644838"/>
            <a:ext cx="1800000" cy="1800000"/>
          </a:xfrm>
          <a:prstGeom prst="rect">
            <a:avLst/>
          </a:prstGeom>
          <a:solidFill>
            <a:srgbClr val="E08F4E"/>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7" name="Rectangle 1">
            <a:extLst>
              <a:ext uri="{FF2B5EF4-FFF2-40B4-BE49-F238E27FC236}">
                <a16:creationId xmlns:a16="http://schemas.microsoft.com/office/drawing/2014/main" id="{28793B3F-7906-B862-5BCD-A94986E8F954}"/>
              </a:ext>
            </a:extLst>
          </p:cNvPr>
          <p:cNvSpPr>
            <a:spLocks noChangeAspect="1"/>
          </p:cNvSpPr>
          <p:nvPr/>
        </p:nvSpPr>
        <p:spPr>
          <a:xfrm>
            <a:off x="8713106" y="3797238"/>
            <a:ext cx="1800000" cy="1800000"/>
          </a:xfrm>
          <a:prstGeom prst="rect">
            <a:avLst/>
          </a:prstGeom>
          <a:solidFill>
            <a:srgbClr val="FFB858"/>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8" name="Rectangle 1">
            <a:extLst>
              <a:ext uri="{FF2B5EF4-FFF2-40B4-BE49-F238E27FC236}">
                <a16:creationId xmlns:a16="http://schemas.microsoft.com/office/drawing/2014/main" id="{C4E32E8B-7CFA-C9AD-B504-312D0182A136}"/>
              </a:ext>
            </a:extLst>
          </p:cNvPr>
          <p:cNvSpPr>
            <a:spLocks noChangeAspect="1"/>
          </p:cNvSpPr>
          <p:nvPr/>
        </p:nvSpPr>
        <p:spPr>
          <a:xfrm>
            <a:off x="8865506" y="3949638"/>
            <a:ext cx="1800000" cy="1800000"/>
          </a:xfrm>
          <a:prstGeom prst="rect">
            <a:avLst/>
          </a:prstGeom>
          <a:solidFill>
            <a:srgbClr val="FFC7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9" name="Rectangle 1">
            <a:extLst>
              <a:ext uri="{FF2B5EF4-FFF2-40B4-BE49-F238E27FC236}">
                <a16:creationId xmlns:a16="http://schemas.microsoft.com/office/drawing/2014/main" id="{C1054C76-7E18-F715-998A-CD386BA628BC}"/>
              </a:ext>
            </a:extLst>
          </p:cNvPr>
          <p:cNvSpPr>
            <a:spLocks noChangeAspect="1"/>
          </p:cNvSpPr>
          <p:nvPr/>
        </p:nvSpPr>
        <p:spPr>
          <a:xfrm>
            <a:off x="9017906" y="4102038"/>
            <a:ext cx="1800000" cy="180000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0" name="Rectangle 1">
            <a:extLst>
              <a:ext uri="{FF2B5EF4-FFF2-40B4-BE49-F238E27FC236}">
                <a16:creationId xmlns:a16="http://schemas.microsoft.com/office/drawing/2014/main" id="{3E4CB2AB-E2F3-0123-96BC-BFA5D4BE0B4D}"/>
              </a:ext>
            </a:extLst>
          </p:cNvPr>
          <p:cNvSpPr>
            <a:spLocks noChangeAspect="1"/>
          </p:cNvSpPr>
          <p:nvPr/>
        </p:nvSpPr>
        <p:spPr>
          <a:xfrm>
            <a:off x="9020602" y="4097281"/>
            <a:ext cx="1800000" cy="180000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1" name="Rectangle 3">
            <a:extLst>
              <a:ext uri="{FF2B5EF4-FFF2-40B4-BE49-F238E27FC236}">
                <a16:creationId xmlns:a16="http://schemas.microsoft.com/office/drawing/2014/main" id="{E00574B4-C115-4350-850E-4492C06E475E}"/>
              </a:ext>
            </a:extLst>
          </p:cNvPr>
          <p:cNvSpPr>
            <a:spLocks/>
          </p:cNvSpPr>
          <p:nvPr/>
        </p:nvSpPr>
        <p:spPr>
          <a:xfrm>
            <a:off x="9020602" y="4097281"/>
            <a:ext cx="360000" cy="360000"/>
          </a:xfrm>
          <a:prstGeom prst="rect">
            <a:avLst/>
          </a:prstGeom>
          <a:solidFill>
            <a:schemeClr val="accent4">
              <a:alpha val="1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2" name="Rectangle 10">
            <a:extLst>
              <a:ext uri="{FF2B5EF4-FFF2-40B4-BE49-F238E27FC236}">
                <a16:creationId xmlns:a16="http://schemas.microsoft.com/office/drawing/2014/main" id="{1CE567C5-E6A4-8B58-EB23-30BBDC7968A7}"/>
              </a:ext>
            </a:extLst>
          </p:cNvPr>
          <p:cNvSpPr>
            <a:spLocks/>
          </p:cNvSpPr>
          <p:nvPr/>
        </p:nvSpPr>
        <p:spPr>
          <a:xfrm>
            <a:off x="9020602" y="4457281"/>
            <a:ext cx="360000" cy="360000"/>
          </a:xfrm>
          <a:prstGeom prst="rect">
            <a:avLst/>
          </a:prstGeom>
          <a:solidFill>
            <a:schemeClr val="accent4">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3" name="Rectangle 11">
            <a:extLst>
              <a:ext uri="{FF2B5EF4-FFF2-40B4-BE49-F238E27FC236}">
                <a16:creationId xmlns:a16="http://schemas.microsoft.com/office/drawing/2014/main" id="{C79A9E5C-509F-51A1-1AB0-2BA1763770E4}"/>
              </a:ext>
            </a:extLst>
          </p:cNvPr>
          <p:cNvSpPr>
            <a:spLocks/>
          </p:cNvSpPr>
          <p:nvPr/>
        </p:nvSpPr>
        <p:spPr>
          <a:xfrm>
            <a:off x="9020602" y="4817281"/>
            <a:ext cx="360000" cy="360000"/>
          </a:xfrm>
          <a:prstGeom prst="rect">
            <a:avLst/>
          </a:prstGeom>
          <a:solidFill>
            <a:schemeClr val="accent4">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4" name="Rectangle 12">
            <a:extLst>
              <a:ext uri="{FF2B5EF4-FFF2-40B4-BE49-F238E27FC236}">
                <a16:creationId xmlns:a16="http://schemas.microsoft.com/office/drawing/2014/main" id="{3E4830FF-5A9E-CA19-A069-6D9F25C7C573}"/>
              </a:ext>
            </a:extLst>
          </p:cNvPr>
          <p:cNvSpPr>
            <a:spLocks/>
          </p:cNvSpPr>
          <p:nvPr/>
        </p:nvSpPr>
        <p:spPr>
          <a:xfrm>
            <a:off x="9020602" y="5177281"/>
            <a:ext cx="360000" cy="360000"/>
          </a:xfrm>
          <a:prstGeom prst="rect">
            <a:avLst/>
          </a:prstGeom>
          <a:solidFill>
            <a:schemeClr val="accent4">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5" name="Rectangle 13">
            <a:extLst>
              <a:ext uri="{FF2B5EF4-FFF2-40B4-BE49-F238E27FC236}">
                <a16:creationId xmlns:a16="http://schemas.microsoft.com/office/drawing/2014/main" id="{C0C816B0-E61A-DD7B-6B3C-026A644BF3C5}"/>
              </a:ext>
            </a:extLst>
          </p:cNvPr>
          <p:cNvSpPr>
            <a:spLocks/>
          </p:cNvSpPr>
          <p:nvPr/>
        </p:nvSpPr>
        <p:spPr>
          <a:xfrm>
            <a:off x="9020602" y="5537281"/>
            <a:ext cx="360000" cy="360000"/>
          </a:xfrm>
          <a:prstGeom prst="rect">
            <a:avLst/>
          </a:prstGeom>
          <a:solidFill>
            <a:schemeClr val="accent4">
              <a:alpha val="1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6" name="Rectangle 14">
            <a:extLst>
              <a:ext uri="{FF2B5EF4-FFF2-40B4-BE49-F238E27FC236}">
                <a16:creationId xmlns:a16="http://schemas.microsoft.com/office/drawing/2014/main" id="{BB1A842D-188D-6242-277B-9EFDE2F423EC}"/>
              </a:ext>
            </a:extLst>
          </p:cNvPr>
          <p:cNvSpPr>
            <a:spLocks/>
          </p:cNvSpPr>
          <p:nvPr/>
        </p:nvSpPr>
        <p:spPr>
          <a:xfrm>
            <a:off x="9385002" y="4097281"/>
            <a:ext cx="360000" cy="360000"/>
          </a:xfrm>
          <a:prstGeom prst="rect">
            <a:avLst/>
          </a:prstGeom>
          <a:solidFill>
            <a:schemeClr val="accent4">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7" name="Rectangle 15">
            <a:extLst>
              <a:ext uri="{FF2B5EF4-FFF2-40B4-BE49-F238E27FC236}">
                <a16:creationId xmlns:a16="http://schemas.microsoft.com/office/drawing/2014/main" id="{884A61C7-956F-C894-41BD-9526A8812B4C}"/>
              </a:ext>
            </a:extLst>
          </p:cNvPr>
          <p:cNvSpPr>
            <a:spLocks/>
          </p:cNvSpPr>
          <p:nvPr/>
        </p:nvSpPr>
        <p:spPr>
          <a:xfrm>
            <a:off x="9385002" y="4455921"/>
            <a:ext cx="360000" cy="360000"/>
          </a:xfrm>
          <a:prstGeom prst="rect">
            <a:avLst/>
          </a:prstGeom>
          <a:solidFill>
            <a:schemeClr val="accent4">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8" name="Rectangle 10">
            <a:extLst>
              <a:ext uri="{FF2B5EF4-FFF2-40B4-BE49-F238E27FC236}">
                <a16:creationId xmlns:a16="http://schemas.microsoft.com/office/drawing/2014/main" id="{3A2DA5F8-1D07-3C70-F7C7-90368164AC58}"/>
              </a:ext>
            </a:extLst>
          </p:cNvPr>
          <p:cNvSpPr>
            <a:spLocks/>
          </p:cNvSpPr>
          <p:nvPr/>
        </p:nvSpPr>
        <p:spPr>
          <a:xfrm>
            <a:off x="9385002" y="4814561"/>
            <a:ext cx="360000" cy="360000"/>
          </a:xfrm>
          <a:prstGeom prst="rect">
            <a:avLst/>
          </a:prstGeom>
          <a:solidFill>
            <a:schemeClr val="accent4">
              <a:alpha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9" name="Rectangle 11">
            <a:extLst>
              <a:ext uri="{FF2B5EF4-FFF2-40B4-BE49-F238E27FC236}">
                <a16:creationId xmlns:a16="http://schemas.microsoft.com/office/drawing/2014/main" id="{A1F09CF3-685A-84FE-5513-162F71E8652A}"/>
              </a:ext>
            </a:extLst>
          </p:cNvPr>
          <p:cNvSpPr>
            <a:spLocks/>
          </p:cNvSpPr>
          <p:nvPr/>
        </p:nvSpPr>
        <p:spPr>
          <a:xfrm>
            <a:off x="9385002" y="5174561"/>
            <a:ext cx="360000" cy="360000"/>
          </a:xfrm>
          <a:prstGeom prst="rect">
            <a:avLst/>
          </a:prstGeom>
          <a:solidFill>
            <a:schemeClr val="accent4">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0" name="Rectangle 12">
            <a:extLst>
              <a:ext uri="{FF2B5EF4-FFF2-40B4-BE49-F238E27FC236}">
                <a16:creationId xmlns:a16="http://schemas.microsoft.com/office/drawing/2014/main" id="{CD24A99B-9130-A9D1-B242-FF59C5BCD776}"/>
              </a:ext>
            </a:extLst>
          </p:cNvPr>
          <p:cNvSpPr>
            <a:spLocks/>
          </p:cNvSpPr>
          <p:nvPr/>
        </p:nvSpPr>
        <p:spPr>
          <a:xfrm>
            <a:off x="9385002" y="5534561"/>
            <a:ext cx="360000" cy="360000"/>
          </a:xfrm>
          <a:prstGeom prst="rect">
            <a:avLst/>
          </a:prstGeom>
          <a:solidFill>
            <a:schemeClr val="accent4">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1" name="Rectangle 3">
            <a:extLst>
              <a:ext uri="{FF2B5EF4-FFF2-40B4-BE49-F238E27FC236}">
                <a16:creationId xmlns:a16="http://schemas.microsoft.com/office/drawing/2014/main" id="{7A3B9F00-ACE9-AF9B-AE34-04F9BAFC60DC}"/>
              </a:ext>
            </a:extLst>
          </p:cNvPr>
          <p:cNvSpPr>
            <a:spLocks/>
          </p:cNvSpPr>
          <p:nvPr/>
        </p:nvSpPr>
        <p:spPr>
          <a:xfrm>
            <a:off x="9745002" y="4095921"/>
            <a:ext cx="360000" cy="360000"/>
          </a:xfrm>
          <a:prstGeom prst="rect">
            <a:avLst/>
          </a:prstGeom>
          <a:solidFill>
            <a:schemeClr val="accent4">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2" name="Rectangle 10">
            <a:extLst>
              <a:ext uri="{FF2B5EF4-FFF2-40B4-BE49-F238E27FC236}">
                <a16:creationId xmlns:a16="http://schemas.microsoft.com/office/drawing/2014/main" id="{C7C75ECA-2E2B-B9E7-8D53-EBD8E1F9A5DE}"/>
              </a:ext>
            </a:extLst>
          </p:cNvPr>
          <p:cNvSpPr>
            <a:spLocks/>
          </p:cNvSpPr>
          <p:nvPr/>
        </p:nvSpPr>
        <p:spPr>
          <a:xfrm>
            <a:off x="9745002" y="4455921"/>
            <a:ext cx="360000" cy="360000"/>
          </a:xfrm>
          <a:prstGeom prst="rect">
            <a:avLst/>
          </a:prstGeom>
          <a:solidFill>
            <a:schemeClr val="accent4">
              <a:alpha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3" name="Rectangle 11">
            <a:extLst>
              <a:ext uri="{FF2B5EF4-FFF2-40B4-BE49-F238E27FC236}">
                <a16:creationId xmlns:a16="http://schemas.microsoft.com/office/drawing/2014/main" id="{2D00CE95-3152-CA97-8DBF-17135481FFEE}"/>
              </a:ext>
            </a:extLst>
          </p:cNvPr>
          <p:cNvSpPr>
            <a:spLocks/>
          </p:cNvSpPr>
          <p:nvPr/>
        </p:nvSpPr>
        <p:spPr>
          <a:xfrm>
            <a:off x="9745002" y="4817281"/>
            <a:ext cx="360000" cy="360000"/>
          </a:xfrm>
          <a:prstGeom prst="rect">
            <a:avLst/>
          </a:prstGeom>
          <a:solidFill>
            <a:schemeClr val="accent4"/>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4" name="Rectangle 12">
            <a:extLst>
              <a:ext uri="{FF2B5EF4-FFF2-40B4-BE49-F238E27FC236}">
                <a16:creationId xmlns:a16="http://schemas.microsoft.com/office/drawing/2014/main" id="{F9C384D7-1ADF-F2C6-BF77-D4F22174C1E8}"/>
              </a:ext>
            </a:extLst>
          </p:cNvPr>
          <p:cNvSpPr>
            <a:spLocks/>
          </p:cNvSpPr>
          <p:nvPr/>
        </p:nvSpPr>
        <p:spPr>
          <a:xfrm>
            <a:off x="9745002" y="5175921"/>
            <a:ext cx="360000" cy="360000"/>
          </a:xfrm>
          <a:prstGeom prst="rect">
            <a:avLst/>
          </a:prstGeom>
          <a:solidFill>
            <a:schemeClr val="accent4">
              <a:alpha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5" name="Rectangle 13">
            <a:extLst>
              <a:ext uri="{FF2B5EF4-FFF2-40B4-BE49-F238E27FC236}">
                <a16:creationId xmlns:a16="http://schemas.microsoft.com/office/drawing/2014/main" id="{30A4252C-4812-D5A5-9591-12F6FD461BE7}"/>
              </a:ext>
            </a:extLst>
          </p:cNvPr>
          <p:cNvSpPr>
            <a:spLocks/>
          </p:cNvSpPr>
          <p:nvPr/>
        </p:nvSpPr>
        <p:spPr>
          <a:xfrm>
            <a:off x="9745002" y="5535921"/>
            <a:ext cx="360000" cy="360000"/>
          </a:xfrm>
          <a:prstGeom prst="rect">
            <a:avLst/>
          </a:prstGeom>
          <a:solidFill>
            <a:schemeClr val="accent4">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6" name="Rectangle 14">
            <a:extLst>
              <a:ext uri="{FF2B5EF4-FFF2-40B4-BE49-F238E27FC236}">
                <a16:creationId xmlns:a16="http://schemas.microsoft.com/office/drawing/2014/main" id="{DBA4C0B9-60DD-857A-C2EF-E26115A3D5A1}"/>
              </a:ext>
            </a:extLst>
          </p:cNvPr>
          <p:cNvSpPr>
            <a:spLocks/>
          </p:cNvSpPr>
          <p:nvPr/>
        </p:nvSpPr>
        <p:spPr>
          <a:xfrm>
            <a:off x="10109402" y="4095921"/>
            <a:ext cx="360000" cy="360000"/>
          </a:xfrm>
          <a:prstGeom prst="rect">
            <a:avLst/>
          </a:prstGeom>
          <a:solidFill>
            <a:schemeClr val="accent4">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7" name="Rectangle 15">
            <a:extLst>
              <a:ext uri="{FF2B5EF4-FFF2-40B4-BE49-F238E27FC236}">
                <a16:creationId xmlns:a16="http://schemas.microsoft.com/office/drawing/2014/main" id="{9A16A974-B77B-B8CF-5530-78E4F1BBC028}"/>
              </a:ext>
            </a:extLst>
          </p:cNvPr>
          <p:cNvSpPr>
            <a:spLocks/>
          </p:cNvSpPr>
          <p:nvPr/>
        </p:nvSpPr>
        <p:spPr>
          <a:xfrm>
            <a:off x="10109402" y="4454561"/>
            <a:ext cx="360000" cy="360000"/>
          </a:xfrm>
          <a:prstGeom prst="rect">
            <a:avLst/>
          </a:prstGeom>
          <a:solidFill>
            <a:schemeClr val="accent4">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8" name="Rectangle 10">
            <a:extLst>
              <a:ext uri="{FF2B5EF4-FFF2-40B4-BE49-F238E27FC236}">
                <a16:creationId xmlns:a16="http://schemas.microsoft.com/office/drawing/2014/main" id="{49B400E9-FF61-16FF-A074-699D01D18B36}"/>
              </a:ext>
            </a:extLst>
          </p:cNvPr>
          <p:cNvSpPr>
            <a:spLocks/>
          </p:cNvSpPr>
          <p:nvPr/>
        </p:nvSpPr>
        <p:spPr>
          <a:xfrm>
            <a:off x="10106102" y="4818641"/>
            <a:ext cx="366600" cy="360000"/>
          </a:xfrm>
          <a:prstGeom prst="rect">
            <a:avLst/>
          </a:prstGeom>
          <a:solidFill>
            <a:schemeClr val="accent4">
              <a:alpha val="7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9" name="Rectangle 11">
            <a:extLst>
              <a:ext uri="{FF2B5EF4-FFF2-40B4-BE49-F238E27FC236}">
                <a16:creationId xmlns:a16="http://schemas.microsoft.com/office/drawing/2014/main" id="{E558809F-84CB-C0B1-08A3-65D1DBEE4BF7}"/>
              </a:ext>
            </a:extLst>
          </p:cNvPr>
          <p:cNvSpPr>
            <a:spLocks/>
          </p:cNvSpPr>
          <p:nvPr/>
        </p:nvSpPr>
        <p:spPr>
          <a:xfrm>
            <a:off x="10109402" y="5173201"/>
            <a:ext cx="360000" cy="360000"/>
          </a:xfrm>
          <a:prstGeom prst="rect">
            <a:avLst/>
          </a:prstGeom>
          <a:solidFill>
            <a:schemeClr val="accent4">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10" name="Rectangle 12">
            <a:extLst>
              <a:ext uri="{FF2B5EF4-FFF2-40B4-BE49-F238E27FC236}">
                <a16:creationId xmlns:a16="http://schemas.microsoft.com/office/drawing/2014/main" id="{7DDC5C13-1FE1-0007-2436-7A7669C51477}"/>
              </a:ext>
            </a:extLst>
          </p:cNvPr>
          <p:cNvSpPr>
            <a:spLocks/>
          </p:cNvSpPr>
          <p:nvPr/>
        </p:nvSpPr>
        <p:spPr>
          <a:xfrm>
            <a:off x="10109402" y="5533201"/>
            <a:ext cx="360000" cy="360000"/>
          </a:xfrm>
          <a:prstGeom prst="rect">
            <a:avLst/>
          </a:prstGeom>
          <a:solidFill>
            <a:schemeClr val="accent4">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11" name="Rectangle 14">
            <a:extLst>
              <a:ext uri="{FF2B5EF4-FFF2-40B4-BE49-F238E27FC236}">
                <a16:creationId xmlns:a16="http://schemas.microsoft.com/office/drawing/2014/main" id="{16BA631C-08B9-45C5-371B-F56316933932}"/>
              </a:ext>
            </a:extLst>
          </p:cNvPr>
          <p:cNvSpPr>
            <a:spLocks/>
          </p:cNvSpPr>
          <p:nvPr/>
        </p:nvSpPr>
        <p:spPr>
          <a:xfrm>
            <a:off x="10469402" y="4095921"/>
            <a:ext cx="360000" cy="360000"/>
          </a:xfrm>
          <a:prstGeom prst="rect">
            <a:avLst/>
          </a:prstGeom>
          <a:solidFill>
            <a:schemeClr val="accent4">
              <a:alpha val="1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12" name="Rectangle 15">
            <a:extLst>
              <a:ext uri="{FF2B5EF4-FFF2-40B4-BE49-F238E27FC236}">
                <a16:creationId xmlns:a16="http://schemas.microsoft.com/office/drawing/2014/main" id="{F688204C-5FED-7AF9-006F-5868AFC62F60}"/>
              </a:ext>
            </a:extLst>
          </p:cNvPr>
          <p:cNvSpPr>
            <a:spLocks/>
          </p:cNvSpPr>
          <p:nvPr/>
        </p:nvSpPr>
        <p:spPr>
          <a:xfrm>
            <a:off x="10469402" y="4454561"/>
            <a:ext cx="360000" cy="360000"/>
          </a:xfrm>
          <a:prstGeom prst="rect">
            <a:avLst/>
          </a:prstGeom>
          <a:solidFill>
            <a:schemeClr val="accent4">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13" name="Rectangle 10">
            <a:extLst>
              <a:ext uri="{FF2B5EF4-FFF2-40B4-BE49-F238E27FC236}">
                <a16:creationId xmlns:a16="http://schemas.microsoft.com/office/drawing/2014/main" id="{1C4DFB1C-5AC4-583A-2774-6E1055B8DF9B}"/>
              </a:ext>
            </a:extLst>
          </p:cNvPr>
          <p:cNvSpPr>
            <a:spLocks/>
          </p:cNvSpPr>
          <p:nvPr/>
        </p:nvSpPr>
        <p:spPr>
          <a:xfrm>
            <a:off x="10469402" y="4815921"/>
            <a:ext cx="360000" cy="360000"/>
          </a:xfrm>
          <a:prstGeom prst="rect">
            <a:avLst/>
          </a:prstGeom>
          <a:solidFill>
            <a:schemeClr val="accent4">
              <a:alpha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14" name="Rectangle 11">
            <a:extLst>
              <a:ext uri="{FF2B5EF4-FFF2-40B4-BE49-F238E27FC236}">
                <a16:creationId xmlns:a16="http://schemas.microsoft.com/office/drawing/2014/main" id="{E0E34D51-208E-1C27-53C0-6AE4DAC8B52E}"/>
              </a:ext>
            </a:extLst>
          </p:cNvPr>
          <p:cNvSpPr>
            <a:spLocks/>
          </p:cNvSpPr>
          <p:nvPr/>
        </p:nvSpPr>
        <p:spPr>
          <a:xfrm>
            <a:off x="10469402" y="5173201"/>
            <a:ext cx="360000" cy="360000"/>
          </a:xfrm>
          <a:prstGeom prst="rect">
            <a:avLst/>
          </a:prstGeom>
          <a:solidFill>
            <a:schemeClr val="accent4">
              <a:alpha val="2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15" name="Rectangle 12">
            <a:extLst>
              <a:ext uri="{FF2B5EF4-FFF2-40B4-BE49-F238E27FC236}">
                <a16:creationId xmlns:a16="http://schemas.microsoft.com/office/drawing/2014/main" id="{D5612BEC-9596-FC3A-21FE-31B92E1B8DC0}"/>
              </a:ext>
            </a:extLst>
          </p:cNvPr>
          <p:cNvSpPr>
            <a:spLocks/>
          </p:cNvSpPr>
          <p:nvPr/>
        </p:nvSpPr>
        <p:spPr>
          <a:xfrm>
            <a:off x="10469402" y="5533201"/>
            <a:ext cx="360000" cy="360000"/>
          </a:xfrm>
          <a:prstGeom prst="rect">
            <a:avLst/>
          </a:prstGeom>
          <a:solidFill>
            <a:schemeClr val="accent4">
              <a:alpha val="1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16" name="TextBox 8">
            <a:extLst>
              <a:ext uri="{FF2B5EF4-FFF2-40B4-BE49-F238E27FC236}">
                <a16:creationId xmlns:a16="http://schemas.microsoft.com/office/drawing/2014/main" id="{10D0CD85-BD05-6EE3-1D0A-5153C20F1BBA}"/>
              </a:ext>
            </a:extLst>
          </p:cNvPr>
          <p:cNvSpPr txBox="1"/>
          <p:nvPr/>
        </p:nvSpPr>
        <p:spPr>
          <a:xfrm>
            <a:off x="9011802" y="4166839"/>
            <a:ext cx="368210" cy="215444"/>
          </a:xfrm>
          <a:prstGeom prst="rect">
            <a:avLst/>
          </a:prstGeom>
          <a:noFill/>
        </p:spPr>
        <p:txBody>
          <a:bodyPr wrap="square" rtlCol="0">
            <a:spAutoFit/>
          </a:bodyPr>
          <a:lstStyle/>
          <a:p>
            <a:r>
              <a:rPr lang="en-US" sz="800" dirty="0"/>
              <a:t>0.</a:t>
            </a:r>
            <a:r>
              <a:rPr lang="sl-SI" sz="800" dirty="0"/>
              <a:t>13</a:t>
            </a:r>
            <a:endParaRPr lang="LID4096" sz="800" dirty="0"/>
          </a:p>
        </p:txBody>
      </p:sp>
      <p:sp>
        <p:nvSpPr>
          <p:cNvPr id="117" name="TextBox 8">
            <a:extLst>
              <a:ext uri="{FF2B5EF4-FFF2-40B4-BE49-F238E27FC236}">
                <a16:creationId xmlns:a16="http://schemas.microsoft.com/office/drawing/2014/main" id="{8652257F-A84A-0BF7-7299-31EBD23B342E}"/>
              </a:ext>
            </a:extLst>
          </p:cNvPr>
          <p:cNvSpPr txBox="1"/>
          <p:nvPr/>
        </p:nvSpPr>
        <p:spPr>
          <a:xfrm>
            <a:off x="9378697" y="4160495"/>
            <a:ext cx="368210" cy="215444"/>
          </a:xfrm>
          <a:prstGeom prst="rect">
            <a:avLst/>
          </a:prstGeom>
          <a:noFill/>
        </p:spPr>
        <p:txBody>
          <a:bodyPr wrap="square" rtlCol="0">
            <a:spAutoFit/>
          </a:bodyPr>
          <a:lstStyle/>
          <a:p>
            <a:r>
              <a:rPr lang="en-US" sz="800" dirty="0"/>
              <a:t>0.25</a:t>
            </a:r>
            <a:endParaRPr lang="LID4096" sz="800" dirty="0"/>
          </a:p>
        </p:txBody>
      </p:sp>
      <p:sp>
        <p:nvSpPr>
          <p:cNvPr id="118" name="TextBox 8">
            <a:extLst>
              <a:ext uri="{FF2B5EF4-FFF2-40B4-BE49-F238E27FC236}">
                <a16:creationId xmlns:a16="http://schemas.microsoft.com/office/drawing/2014/main" id="{9E6009BD-7874-0B2C-D0EB-DDA125CE399F}"/>
              </a:ext>
            </a:extLst>
          </p:cNvPr>
          <p:cNvSpPr txBox="1"/>
          <p:nvPr/>
        </p:nvSpPr>
        <p:spPr>
          <a:xfrm>
            <a:off x="9728287" y="4154151"/>
            <a:ext cx="368210" cy="215444"/>
          </a:xfrm>
          <a:prstGeom prst="rect">
            <a:avLst/>
          </a:prstGeom>
          <a:noFill/>
        </p:spPr>
        <p:txBody>
          <a:bodyPr wrap="square" rtlCol="0">
            <a:spAutoFit/>
          </a:bodyPr>
          <a:lstStyle/>
          <a:p>
            <a:r>
              <a:rPr lang="en-US" sz="800" dirty="0"/>
              <a:t>0.</a:t>
            </a:r>
            <a:r>
              <a:rPr lang="sl-SI" sz="800" dirty="0"/>
              <a:t>50</a:t>
            </a:r>
            <a:endParaRPr lang="LID4096" sz="800" dirty="0"/>
          </a:p>
        </p:txBody>
      </p:sp>
      <p:sp>
        <p:nvSpPr>
          <p:cNvPr id="119" name="TextBox 8">
            <a:extLst>
              <a:ext uri="{FF2B5EF4-FFF2-40B4-BE49-F238E27FC236}">
                <a16:creationId xmlns:a16="http://schemas.microsoft.com/office/drawing/2014/main" id="{C5D8E50C-BCD2-DF97-131A-CBE91A62BD29}"/>
              </a:ext>
            </a:extLst>
          </p:cNvPr>
          <p:cNvSpPr txBox="1"/>
          <p:nvPr/>
        </p:nvSpPr>
        <p:spPr>
          <a:xfrm>
            <a:off x="10104412" y="4154151"/>
            <a:ext cx="368210" cy="215444"/>
          </a:xfrm>
          <a:prstGeom prst="rect">
            <a:avLst/>
          </a:prstGeom>
          <a:noFill/>
        </p:spPr>
        <p:txBody>
          <a:bodyPr wrap="square" rtlCol="0">
            <a:spAutoFit/>
          </a:bodyPr>
          <a:lstStyle/>
          <a:p>
            <a:r>
              <a:rPr lang="en-US" sz="800" dirty="0"/>
              <a:t>0.25</a:t>
            </a:r>
            <a:endParaRPr lang="LID4096" sz="800" dirty="0"/>
          </a:p>
        </p:txBody>
      </p:sp>
      <p:sp>
        <p:nvSpPr>
          <p:cNvPr id="120" name="TextBox 8">
            <a:extLst>
              <a:ext uri="{FF2B5EF4-FFF2-40B4-BE49-F238E27FC236}">
                <a16:creationId xmlns:a16="http://schemas.microsoft.com/office/drawing/2014/main" id="{400917E7-29D8-4BB2-489E-7C40DC6117B9}"/>
              </a:ext>
            </a:extLst>
          </p:cNvPr>
          <p:cNvSpPr txBox="1"/>
          <p:nvPr/>
        </p:nvSpPr>
        <p:spPr>
          <a:xfrm>
            <a:off x="10464117" y="4150684"/>
            <a:ext cx="368210" cy="215444"/>
          </a:xfrm>
          <a:prstGeom prst="rect">
            <a:avLst/>
          </a:prstGeom>
          <a:noFill/>
        </p:spPr>
        <p:txBody>
          <a:bodyPr wrap="square" rtlCol="0">
            <a:spAutoFit/>
          </a:bodyPr>
          <a:lstStyle/>
          <a:p>
            <a:r>
              <a:rPr lang="sl-SI" sz="800" dirty="0"/>
              <a:t>13</a:t>
            </a:r>
            <a:endParaRPr lang="LID4096" sz="800" dirty="0"/>
          </a:p>
        </p:txBody>
      </p:sp>
      <p:sp>
        <p:nvSpPr>
          <p:cNvPr id="121" name="TextBox 8">
            <a:extLst>
              <a:ext uri="{FF2B5EF4-FFF2-40B4-BE49-F238E27FC236}">
                <a16:creationId xmlns:a16="http://schemas.microsoft.com/office/drawing/2014/main" id="{726B4EF2-E76D-F6B1-4349-E95DCD6E3234}"/>
              </a:ext>
            </a:extLst>
          </p:cNvPr>
          <p:cNvSpPr txBox="1"/>
          <p:nvPr/>
        </p:nvSpPr>
        <p:spPr>
          <a:xfrm>
            <a:off x="9020602" y="4534549"/>
            <a:ext cx="368210" cy="215444"/>
          </a:xfrm>
          <a:prstGeom prst="rect">
            <a:avLst/>
          </a:prstGeom>
          <a:noFill/>
        </p:spPr>
        <p:txBody>
          <a:bodyPr wrap="square" rtlCol="0">
            <a:spAutoFit/>
          </a:bodyPr>
          <a:lstStyle/>
          <a:p>
            <a:r>
              <a:rPr lang="en-US" sz="800" dirty="0"/>
              <a:t>0.25</a:t>
            </a:r>
            <a:endParaRPr lang="LID4096" sz="800" dirty="0"/>
          </a:p>
        </p:txBody>
      </p:sp>
      <p:sp>
        <p:nvSpPr>
          <p:cNvPr id="122" name="TextBox 8">
            <a:extLst>
              <a:ext uri="{FF2B5EF4-FFF2-40B4-BE49-F238E27FC236}">
                <a16:creationId xmlns:a16="http://schemas.microsoft.com/office/drawing/2014/main" id="{EABCF33D-A44F-54A7-2CA8-EC9CCE32EC77}"/>
              </a:ext>
            </a:extLst>
          </p:cNvPr>
          <p:cNvSpPr txBox="1"/>
          <p:nvPr/>
        </p:nvSpPr>
        <p:spPr>
          <a:xfrm>
            <a:off x="9387497" y="4528205"/>
            <a:ext cx="368210" cy="215444"/>
          </a:xfrm>
          <a:prstGeom prst="rect">
            <a:avLst/>
          </a:prstGeom>
          <a:noFill/>
        </p:spPr>
        <p:txBody>
          <a:bodyPr wrap="square" rtlCol="0">
            <a:spAutoFit/>
          </a:bodyPr>
          <a:lstStyle/>
          <a:p>
            <a:r>
              <a:rPr lang="en-US" sz="800" dirty="0"/>
              <a:t>0.</a:t>
            </a:r>
            <a:r>
              <a:rPr lang="sl-SI" sz="800" dirty="0"/>
              <a:t>50</a:t>
            </a:r>
            <a:endParaRPr lang="LID4096" sz="800" dirty="0"/>
          </a:p>
        </p:txBody>
      </p:sp>
      <p:sp>
        <p:nvSpPr>
          <p:cNvPr id="123" name="TextBox 8">
            <a:extLst>
              <a:ext uri="{FF2B5EF4-FFF2-40B4-BE49-F238E27FC236}">
                <a16:creationId xmlns:a16="http://schemas.microsoft.com/office/drawing/2014/main" id="{62ACBAE2-225C-ED74-5413-5159C92D033D}"/>
              </a:ext>
            </a:extLst>
          </p:cNvPr>
          <p:cNvSpPr txBox="1"/>
          <p:nvPr/>
        </p:nvSpPr>
        <p:spPr>
          <a:xfrm>
            <a:off x="9737087" y="4521861"/>
            <a:ext cx="368210" cy="215444"/>
          </a:xfrm>
          <a:prstGeom prst="rect">
            <a:avLst/>
          </a:prstGeom>
          <a:noFill/>
        </p:spPr>
        <p:txBody>
          <a:bodyPr wrap="square" rtlCol="0">
            <a:spAutoFit/>
          </a:bodyPr>
          <a:lstStyle/>
          <a:p>
            <a:r>
              <a:rPr lang="en-US" sz="800" dirty="0"/>
              <a:t>0.</a:t>
            </a:r>
            <a:r>
              <a:rPr lang="sl-SI" sz="800" dirty="0"/>
              <a:t>75</a:t>
            </a:r>
            <a:endParaRPr lang="LID4096" sz="800" dirty="0"/>
          </a:p>
        </p:txBody>
      </p:sp>
      <p:sp>
        <p:nvSpPr>
          <p:cNvPr id="124" name="TextBox 8">
            <a:extLst>
              <a:ext uri="{FF2B5EF4-FFF2-40B4-BE49-F238E27FC236}">
                <a16:creationId xmlns:a16="http://schemas.microsoft.com/office/drawing/2014/main" id="{174E56C1-40FA-CCDF-6670-ACCF6FB80EA0}"/>
              </a:ext>
            </a:extLst>
          </p:cNvPr>
          <p:cNvSpPr txBox="1"/>
          <p:nvPr/>
        </p:nvSpPr>
        <p:spPr>
          <a:xfrm>
            <a:off x="10113212" y="4521861"/>
            <a:ext cx="368210" cy="215444"/>
          </a:xfrm>
          <a:prstGeom prst="rect">
            <a:avLst/>
          </a:prstGeom>
          <a:noFill/>
        </p:spPr>
        <p:txBody>
          <a:bodyPr wrap="square" rtlCol="0">
            <a:spAutoFit/>
          </a:bodyPr>
          <a:lstStyle/>
          <a:p>
            <a:r>
              <a:rPr lang="en-US" sz="800" dirty="0"/>
              <a:t>0.5</a:t>
            </a:r>
            <a:r>
              <a:rPr lang="sl-SI" sz="800" dirty="0"/>
              <a:t>0</a:t>
            </a:r>
            <a:endParaRPr lang="LID4096" sz="800" dirty="0"/>
          </a:p>
        </p:txBody>
      </p:sp>
      <p:sp>
        <p:nvSpPr>
          <p:cNvPr id="125" name="TextBox 8">
            <a:extLst>
              <a:ext uri="{FF2B5EF4-FFF2-40B4-BE49-F238E27FC236}">
                <a16:creationId xmlns:a16="http://schemas.microsoft.com/office/drawing/2014/main" id="{ABD3C8F3-A880-30B5-6534-80D1399C5F28}"/>
              </a:ext>
            </a:extLst>
          </p:cNvPr>
          <p:cNvSpPr txBox="1"/>
          <p:nvPr/>
        </p:nvSpPr>
        <p:spPr>
          <a:xfrm>
            <a:off x="10472917" y="4518394"/>
            <a:ext cx="368210" cy="215444"/>
          </a:xfrm>
          <a:prstGeom prst="rect">
            <a:avLst/>
          </a:prstGeom>
          <a:noFill/>
        </p:spPr>
        <p:txBody>
          <a:bodyPr wrap="square" rtlCol="0">
            <a:spAutoFit/>
          </a:bodyPr>
          <a:lstStyle/>
          <a:p>
            <a:r>
              <a:rPr lang="en-US" sz="800" dirty="0"/>
              <a:t>0.25</a:t>
            </a:r>
            <a:endParaRPr lang="LID4096" sz="800" dirty="0"/>
          </a:p>
        </p:txBody>
      </p:sp>
      <p:sp>
        <p:nvSpPr>
          <p:cNvPr id="126" name="TextBox 8">
            <a:extLst>
              <a:ext uri="{FF2B5EF4-FFF2-40B4-BE49-F238E27FC236}">
                <a16:creationId xmlns:a16="http://schemas.microsoft.com/office/drawing/2014/main" id="{DDAE7794-48AD-1562-EA54-2F4C2BEADC4F}"/>
              </a:ext>
            </a:extLst>
          </p:cNvPr>
          <p:cNvSpPr txBox="1"/>
          <p:nvPr/>
        </p:nvSpPr>
        <p:spPr>
          <a:xfrm>
            <a:off x="9008877" y="4897019"/>
            <a:ext cx="368210" cy="215444"/>
          </a:xfrm>
          <a:prstGeom prst="rect">
            <a:avLst/>
          </a:prstGeom>
          <a:noFill/>
        </p:spPr>
        <p:txBody>
          <a:bodyPr wrap="square" rtlCol="0">
            <a:spAutoFit/>
          </a:bodyPr>
          <a:lstStyle/>
          <a:p>
            <a:r>
              <a:rPr lang="en-US" sz="800" dirty="0"/>
              <a:t>0.5</a:t>
            </a:r>
            <a:r>
              <a:rPr lang="sl-SI" sz="800" dirty="0"/>
              <a:t>0</a:t>
            </a:r>
            <a:endParaRPr lang="LID4096" sz="800" dirty="0"/>
          </a:p>
        </p:txBody>
      </p:sp>
      <p:sp>
        <p:nvSpPr>
          <p:cNvPr id="127" name="TextBox 8">
            <a:extLst>
              <a:ext uri="{FF2B5EF4-FFF2-40B4-BE49-F238E27FC236}">
                <a16:creationId xmlns:a16="http://schemas.microsoft.com/office/drawing/2014/main" id="{AF493EF6-9ECD-7024-A6E8-DD4D54A52F69}"/>
              </a:ext>
            </a:extLst>
          </p:cNvPr>
          <p:cNvSpPr txBox="1"/>
          <p:nvPr/>
        </p:nvSpPr>
        <p:spPr>
          <a:xfrm>
            <a:off x="9375772" y="4890675"/>
            <a:ext cx="368210" cy="215444"/>
          </a:xfrm>
          <a:prstGeom prst="rect">
            <a:avLst/>
          </a:prstGeom>
          <a:noFill/>
        </p:spPr>
        <p:txBody>
          <a:bodyPr wrap="square" rtlCol="0">
            <a:spAutoFit/>
          </a:bodyPr>
          <a:lstStyle/>
          <a:p>
            <a:r>
              <a:rPr lang="en-US" sz="800" dirty="0"/>
              <a:t>0.</a:t>
            </a:r>
            <a:r>
              <a:rPr lang="sl-SI" sz="800" dirty="0"/>
              <a:t>75</a:t>
            </a:r>
            <a:endParaRPr lang="LID4096" sz="800" dirty="0"/>
          </a:p>
        </p:txBody>
      </p:sp>
      <p:sp>
        <p:nvSpPr>
          <p:cNvPr id="128" name="TextBox 8">
            <a:extLst>
              <a:ext uri="{FF2B5EF4-FFF2-40B4-BE49-F238E27FC236}">
                <a16:creationId xmlns:a16="http://schemas.microsoft.com/office/drawing/2014/main" id="{2EAC0145-8302-2859-D6C3-145429D5F91C}"/>
              </a:ext>
            </a:extLst>
          </p:cNvPr>
          <p:cNvSpPr txBox="1"/>
          <p:nvPr/>
        </p:nvSpPr>
        <p:spPr>
          <a:xfrm>
            <a:off x="9725362" y="4884331"/>
            <a:ext cx="368210" cy="215444"/>
          </a:xfrm>
          <a:prstGeom prst="rect">
            <a:avLst/>
          </a:prstGeom>
          <a:noFill/>
        </p:spPr>
        <p:txBody>
          <a:bodyPr wrap="square" rtlCol="0">
            <a:spAutoFit/>
          </a:bodyPr>
          <a:lstStyle/>
          <a:p>
            <a:r>
              <a:rPr lang="sl-SI" sz="800" dirty="0"/>
              <a:t>1.00</a:t>
            </a:r>
            <a:endParaRPr lang="LID4096" sz="800" dirty="0"/>
          </a:p>
        </p:txBody>
      </p:sp>
      <p:sp>
        <p:nvSpPr>
          <p:cNvPr id="129" name="TextBox 8">
            <a:extLst>
              <a:ext uri="{FF2B5EF4-FFF2-40B4-BE49-F238E27FC236}">
                <a16:creationId xmlns:a16="http://schemas.microsoft.com/office/drawing/2014/main" id="{A59D3B68-1283-8BD6-0FA7-DCACE2DF1753}"/>
              </a:ext>
            </a:extLst>
          </p:cNvPr>
          <p:cNvSpPr txBox="1"/>
          <p:nvPr/>
        </p:nvSpPr>
        <p:spPr>
          <a:xfrm>
            <a:off x="10101487" y="4884331"/>
            <a:ext cx="368210" cy="215444"/>
          </a:xfrm>
          <a:prstGeom prst="rect">
            <a:avLst/>
          </a:prstGeom>
          <a:noFill/>
        </p:spPr>
        <p:txBody>
          <a:bodyPr wrap="square" rtlCol="0">
            <a:spAutoFit/>
          </a:bodyPr>
          <a:lstStyle/>
          <a:p>
            <a:r>
              <a:rPr lang="sl-SI" sz="800" dirty="0"/>
              <a:t>0.75</a:t>
            </a:r>
            <a:endParaRPr lang="LID4096" sz="800" dirty="0"/>
          </a:p>
        </p:txBody>
      </p:sp>
      <p:sp>
        <p:nvSpPr>
          <p:cNvPr id="130" name="TextBox 8">
            <a:extLst>
              <a:ext uri="{FF2B5EF4-FFF2-40B4-BE49-F238E27FC236}">
                <a16:creationId xmlns:a16="http://schemas.microsoft.com/office/drawing/2014/main" id="{46A63A85-0EFE-D318-B2CB-6FA6440D2C36}"/>
              </a:ext>
            </a:extLst>
          </p:cNvPr>
          <p:cNvSpPr txBox="1"/>
          <p:nvPr/>
        </p:nvSpPr>
        <p:spPr>
          <a:xfrm>
            <a:off x="10461192" y="4880864"/>
            <a:ext cx="368210" cy="215444"/>
          </a:xfrm>
          <a:prstGeom prst="rect">
            <a:avLst/>
          </a:prstGeom>
          <a:noFill/>
        </p:spPr>
        <p:txBody>
          <a:bodyPr wrap="square" rtlCol="0">
            <a:spAutoFit/>
          </a:bodyPr>
          <a:lstStyle/>
          <a:p>
            <a:r>
              <a:rPr lang="sl-SI" sz="800" dirty="0"/>
              <a:t>0.50</a:t>
            </a:r>
            <a:endParaRPr lang="LID4096" sz="800" dirty="0"/>
          </a:p>
        </p:txBody>
      </p:sp>
      <p:sp>
        <p:nvSpPr>
          <p:cNvPr id="131" name="TextBox 8">
            <a:extLst>
              <a:ext uri="{FF2B5EF4-FFF2-40B4-BE49-F238E27FC236}">
                <a16:creationId xmlns:a16="http://schemas.microsoft.com/office/drawing/2014/main" id="{7BD3DD4C-E2EB-CEF9-4B4A-F6BC2CEDADFD}"/>
              </a:ext>
            </a:extLst>
          </p:cNvPr>
          <p:cNvSpPr txBox="1"/>
          <p:nvPr/>
        </p:nvSpPr>
        <p:spPr>
          <a:xfrm>
            <a:off x="9020602" y="5268585"/>
            <a:ext cx="368210" cy="215444"/>
          </a:xfrm>
          <a:prstGeom prst="rect">
            <a:avLst/>
          </a:prstGeom>
          <a:noFill/>
        </p:spPr>
        <p:txBody>
          <a:bodyPr wrap="square" rtlCol="0">
            <a:spAutoFit/>
          </a:bodyPr>
          <a:lstStyle/>
          <a:p>
            <a:r>
              <a:rPr lang="en-US" sz="800" dirty="0"/>
              <a:t>0.25</a:t>
            </a:r>
            <a:endParaRPr lang="LID4096" sz="800" dirty="0"/>
          </a:p>
        </p:txBody>
      </p:sp>
      <p:sp>
        <p:nvSpPr>
          <p:cNvPr id="132" name="TextBox 8">
            <a:extLst>
              <a:ext uri="{FF2B5EF4-FFF2-40B4-BE49-F238E27FC236}">
                <a16:creationId xmlns:a16="http://schemas.microsoft.com/office/drawing/2014/main" id="{65CC0F72-FD68-30EE-BEDF-819062FC2B43}"/>
              </a:ext>
            </a:extLst>
          </p:cNvPr>
          <p:cNvSpPr txBox="1"/>
          <p:nvPr/>
        </p:nvSpPr>
        <p:spPr>
          <a:xfrm>
            <a:off x="9387497" y="5262241"/>
            <a:ext cx="368210" cy="215444"/>
          </a:xfrm>
          <a:prstGeom prst="rect">
            <a:avLst/>
          </a:prstGeom>
          <a:noFill/>
        </p:spPr>
        <p:txBody>
          <a:bodyPr wrap="square" rtlCol="0">
            <a:spAutoFit/>
          </a:bodyPr>
          <a:lstStyle/>
          <a:p>
            <a:r>
              <a:rPr lang="en-US" sz="800" dirty="0"/>
              <a:t>0.</a:t>
            </a:r>
            <a:r>
              <a:rPr lang="sl-SI" sz="800" dirty="0"/>
              <a:t>50</a:t>
            </a:r>
            <a:endParaRPr lang="LID4096" sz="800" dirty="0"/>
          </a:p>
        </p:txBody>
      </p:sp>
      <p:sp>
        <p:nvSpPr>
          <p:cNvPr id="133" name="TextBox 8">
            <a:extLst>
              <a:ext uri="{FF2B5EF4-FFF2-40B4-BE49-F238E27FC236}">
                <a16:creationId xmlns:a16="http://schemas.microsoft.com/office/drawing/2014/main" id="{7BBE1EBF-D6EC-C3D5-5E27-909D0E4CEB4C}"/>
              </a:ext>
            </a:extLst>
          </p:cNvPr>
          <p:cNvSpPr txBox="1"/>
          <p:nvPr/>
        </p:nvSpPr>
        <p:spPr>
          <a:xfrm>
            <a:off x="9737087" y="5255897"/>
            <a:ext cx="368210" cy="215444"/>
          </a:xfrm>
          <a:prstGeom prst="rect">
            <a:avLst/>
          </a:prstGeom>
          <a:noFill/>
        </p:spPr>
        <p:txBody>
          <a:bodyPr wrap="square" rtlCol="0">
            <a:spAutoFit/>
          </a:bodyPr>
          <a:lstStyle/>
          <a:p>
            <a:r>
              <a:rPr lang="sl-SI" sz="800" dirty="0"/>
              <a:t>0.75</a:t>
            </a:r>
            <a:endParaRPr lang="LID4096" sz="800" dirty="0"/>
          </a:p>
        </p:txBody>
      </p:sp>
      <p:sp>
        <p:nvSpPr>
          <p:cNvPr id="134" name="TextBox 8">
            <a:extLst>
              <a:ext uri="{FF2B5EF4-FFF2-40B4-BE49-F238E27FC236}">
                <a16:creationId xmlns:a16="http://schemas.microsoft.com/office/drawing/2014/main" id="{1C86A8FB-1710-ED26-AD2D-E5F9D54086EA}"/>
              </a:ext>
            </a:extLst>
          </p:cNvPr>
          <p:cNvSpPr txBox="1"/>
          <p:nvPr/>
        </p:nvSpPr>
        <p:spPr>
          <a:xfrm>
            <a:off x="10113212" y="5255897"/>
            <a:ext cx="368210" cy="215444"/>
          </a:xfrm>
          <a:prstGeom prst="rect">
            <a:avLst/>
          </a:prstGeom>
          <a:noFill/>
        </p:spPr>
        <p:txBody>
          <a:bodyPr wrap="square" rtlCol="0">
            <a:spAutoFit/>
          </a:bodyPr>
          <a:lstStyle/>
          <a:p>
            <a:r>
              <a:rPr lang="en-US" sz="800" dirty="0"/>
              <a:t>0.</a:t>
            </a:r>
            <a:r>
              <a:rPr lang="sl-SI" sz="800" dirty="0"/>
              <a:t>50</a:t>
            </a:r>
            <a:endParaRPr lang="LID4096" sz="800" dirty="0"/>
          </a:p>
        </p:txBody>
      </p:sp>
      <p:sp>
        <p:nvSpPr>
          <p:cNvPr id="135" name="TextBox 8">
            <a:extLst>
              <a:ext uri="{FF2B5EF4-FFF2-40B4-BE49-F238E27FC236}">
                <a16:creationId xmlns:a16="http://schemas.microsoft.com/office/drawing/2014/main" id="{CBBB0A8E-9A30-E88A-E509-04E87E8E57D0}"/>
              </a:ext>
            </a:extLst>
          </p:cNvPr>
          <p:cNvSpPr txBox="1"/>
          <p:nvPr/>
        </p:nvSpPr>
        <p:spPr>
          <a:xfrm>
            <a:off x="10472917" y="5252430"/>
            <a:ext cx="368210" cy="215444"/>
          </a:xfrm>
          <a:prstGeom prst="rect">
            <a:avLst/>
          </a:prstGeom>
          <a:noFill/>
        </p:spPr>
        <p:txBody>
          <a:bodyPr wrap="square" rtlCol="0">
            <a:spAutoFit/>
          </a:bodyPr>
          <a:lstStyle/>
          <a:p>
            <a:r>
              <a:rPr lang="en-US" sz="800" dirty="0"/>
              <a:t>0.25</a:t>
            </a:r>
            <a:endParaRPr lang="LID4096" sz="800" dirty="0"/>
          </a:p>
        </p:txBody>
      </p:sp>
      <p:sp>
        <p:nvSpPr>
          <p:cNvPr id="136" name="TextBox 8">
            <a:extLst>
              <a:ext uri="{FF2B5EF4-FFF2-40B4-BE49-F238E27FC236}">
                <a16:creationId xmlns:a16="http://schemas.microsoft.com/office/drawing/2014/main" id="{0F61E92F-2D08-B3F3-EF0E-862173554AC0}"/>
              </a:ext>
            </a:extLst>
          </p:cNvPr>
          <p:cNvSpPr txBox="1"/>
          <p:nvPr/>
        </p:nvSpPr>
        <p:spPr>
          <a:xfrm>
            <a:off x="9008582" y="5617360"/>
            <a:ext cx="368210" cy="215444"/>
          </a:xfrm>
          <a:prstGeom prst="rect">
            <a:avLst/>
          </a:prstGeom>
          <a:noFill/>
        </p:spPr>
        <p:txBody>
          <a:bodyPr wrap="square" rtlCol="0">
            <a:spAutoFit/>
          </a:bodyPr>
          <a:lstStyle/>
          <a:p>
            <a:r>
              <a:rPr lang="en-US" sz="800" dirty="0"/>
              <a:t>0.</a:t>
            </a:r>
            <a:r>
              <a:rPr lang="sl-SI" sz="800" dirty="0"/>
              <a:t>13</a:t>
            </a:r>
            <a:endParaRPr lang="LID4096" sz="800" dirty="0"/>
          </a:p>
        </p:txBody>
      </p:sp>
      <p:sp>
        <p:nvSpPr>
          <p:cNvPr id="137" name="TextBox 8">
            <a:extLst>
              <a:ext uri="{FF2B5EF4-FFF2-40B4-BE49-F238E27FC236}">
                <a16:creationId xmlns:a16="http://schemas.microsoft.com/office/drawing/2014/main" id="{6B87DB81-4919-9676-2004-355D208B7C34}"/>
              </a:ext>
            </a:extLst>
          </p:cNvPr>
          <p:cNvSpPr txBox="1"/>
          <p:nvPr/>
        </p:nvSpPr>
        <p:spPr>
          <a:xfrm>
            <a:off x="9375477" y="5611016"/>
            <a:ext cx="368210" cy="215444"/>
          </a:xfrm>
          <a:prstGeom prst="rect">
            <a:avLst/>
          </a:prstGeom>
          <a:noFill/>
        </p:spPr>
        <p:txBody>
          <a:bodyPr wrap="square" rtlCol="0">
            <a:spAutoFit/>
          </a:bodyPr>
          <a:lstStyle/>
          <a:p>
            <a:r>
              <a:rPr lang="en-US" sz="800" dirty="0"/>
              <a:t>0.25</a:t>
            </a:r>
            <a:endParaRPr lang="LID4096" sz="800" dirty="0"/>
          </a:p>
        </p:txBody>
      </p:sp>
      <p:sp>
        <p:nvSpPr>
          <p:cNvPr id="138" name="TextBox 8">
            <a:extLst>
              <a:ext uri="{FF2B5EF4-FFF2-40B4-BE49-F238E27FC236}">
                <a16:creationId xmlns:a16="http://schemas.microsoft.com/office/drawing/2014/main" id="{E8D3C317-821A-19D8-36F6-A069EB18D3C6}"/>
              </a:ext>
            </a:extLst>
          </p:cNvPr>
          <p:cNvSpPr txBox="1"/>
          <p:nvPr/>
        </p:nvSpPr>
        <p:spPr>
          <a:xfrm>
            <a:off x="9725067" y="5604672"/>
            <a:ext cx="368210" cy="215444"/>
          </a:xfrm>
          <a:prstGeom prst="rect">
            <a:avLst/>
          </a:prstGeom>
          <a:noFill/>
        </p:spPr>
        <p:txBody>
          <a:bodyPr wrap="square" rtlCol="0">
            <a:spAutoFit/>
          </a:bodyPr>
          <a:lstStyle/>
          <a:p>
            <a:r>
              <a:rPr lang="en-US" sz="800" dirty="0"/>
              <a:t>0.</a:t>
            </a:r>
            <a:r>
              <a:rPr lang="sl-SI" sz="800" dirty="0"/>
              <a:t>50</a:t>
            </a:r>
            <a:endParaRPr lang="LID4096" sz="800" dirty="0"/>
          </a:p>
        </p:txBody>
      </p:sp>
      <p:sp>
        <p:nvSpPr>
          <p:cNvPr id="139" name="TextBox 8">
            <a:extLst>
              <a:ext uri="{FF2B5EF4-FFF2-40B4-BE49-F238E27FC236}">
                <a16:creationId xmlns:a16="http://schemas.microsoft.com/office/drawing/2014/main" id="{B05FBB59-F462-EA74-C0C7-8271019AE79F}"/>
              </a:ext>
            </a:extLst>
          </p:cNvPr>
          <p:cNvSpPr txBox="1"/>
          <p:nvPr/>
        </p:nvSpPr>
        <p:spPr>
          <a:xfrm>
            <a:off x="10101192" y="5604672"/>
            <a:ext cx="368210" cy="215444"/>
          </a:xfrm>
          <a:prstGeom prst="rect">
            <a:avLst/>
          </a:prstGeom>
          <a:noFill/>
        </p:spPr>
        <p:txBody>
          <a:bodyPr wrap="square" rtlCol="0">
            <a:spAutoFit/>
          </a:bodyPr>
          <a:lstStyle/>
          <a:p>
            <a:r>
              <a:rPr lang="en-US" sz="800" dirty="0"/>
              <a:t>0.25</a:t>
            </a:r>
            <a:endParaRPr lang="LID4096" sz="800" dirty="0"/>
          </a:p>
        </p:txBody>
      </p:sp>
      <p:sp>
        <p:nvSpPr>
          <p:cNvPr id="140" name="TextBox 8">
            <a:extLst>
              <a:ext uri="{FF2B5EF4-FFF2-40B4-BE49-F238E27FC236}">
                <a16:creationId xmlns:a16="http://schemas.microsoft.com/office/drawing/2014/main" id="{2CC9EB35-8EFD-7F19-42D4-AEB7DD0AA3EE}"/>
              </a:ext>
            </a:extLst>
          </p:cNvPr>
          <p:cNvSpPr txBox="1"/>
          <p:nvPr/>
        </p:nvSpPr>
        <p:spPr>
          <a:xfrm>
            <a:off x="10460897" y="5601205"/>
            <a:ext cx="368210" cy="215444"/>
          </a:xfrm>
          <a:prstGeom prst="rect">
            <a:avLst/>
          </a:prstGeom>
          <a:noFill/>
        </p:spPr>
        <p:txBody>
          <a:bodyPr wrap="square" rtlCol="0">
            <a:spAutoFit/>
          </a:bodyPr>
          <a:lstStyle/>
          <a:p>
            <a:r>
              <a:rPr lang="en-US" sz="800" dirty="0"/>
              <a:t>0.</a:t>
            </a:r>
            <a:r>
              <a:rPr lang="sl-SI" sz="800" dirty="0"/>
              <a:t>13</a:t>
            </a:r>
            <a:endParaRPr lang="LID4096" sz="800" dirty="0"/>
          </a:p>
        </p:txBody>
      </p:sp>
      <p:cxnSp>
        <p:nvCxnSpPr>
          <p:cNvPr id="141" name="Raven puščični povezovalnik 140">
            <a:extLst>
              <a:ext uri="{FF2B5EF4-FFF2-40B4-BE49-F238E27FC236}">
                <a16:creationId xmlns:a16="http://schemas.microsoft.com/office/drawing/2014/main" id="{A98B3459-F41B-CA1E-29B3-5591EF3E0CAF}"/>
              </a:ext>
            </a:extLst>
          </p:cNvPr>
          <p:cNvCxnSpPr>
            <a:cxnSpLocks/>
          </p:cNvCxnSpPr>
          <p:nvPr/>
        </p:nvCxnSpPr>
        <p:spPr>
          <a:xfrm>
            <a:off x="7520414" y="4717519"/>
            <a:ext cx="1067481" cy="106052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Raven puščični povezovalnik 141">
            <a:extLst>
              <a:ext uri="{FF2B5EF4-FFF2-40B4-BE49-F238E27FC236}">
                <a16:creationId xmlns:a16="http://schemas.microsoft.com/office/drawing/2014/main" id="{549466A4-C9D0-190C-D972-23F233C19AA4}"/>
              </a:ext>
            </a:extLst>
          </p:cNvPr>
          <p:cNvCxnSpPr>
            <a:cxnSpLocks/>
          </p:cNvCxnSpPr>
          <p:nvPr/>
        </p:nvCxnSpPr>
        <p:spPr>
          <a:xfrm>
            <a:off x="9110856" y="6062509"/>
            <a:ext cx="1585299"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Raven puščični povezovalnik 142">
            <a:extLst>
              <a:ext uri="{FF2B5EF4-FFF2-40B4-BE49-F238E27FC236}">
                <a16:creationId xmlns:a16="http://schemas.microsoft.com/office/drawing/2014/main" id="{D6E3DE74-129E-09E6-8DCD-034961F8460A}"/>
              </a:ext>
            </a:extLst>
          </p:cNvPr>
          <p:cNvCxnSpPr>
            <a:cxnSpLocks/>
          </p:cNvCxnSpPr>
          <p:nvPr/>
        </p:nvCxnSpPr>
        <p:spPr>
          <a:xfrm rot="16200000">
            <a:off x="10177658" y="5002037"/>
            <a:ext cx="1585299"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PoljeZBesedilom 143">
            <a:extLst>
              <a:ext uri="{FF2B5EF4-FFF2-40B4-BE49-F238E27FC236}">
                <a16:creationId xmlns:a16="http://schemas.microsoft.com/office/drawing/2014/main" id="{56C4A53F-51FF-A07D-A286-A9A145DDBEE1}"/>
              </a:ext>
            </a:extLst>
          </p:cNvPr>
          <p:cNvSpPr txBox="1"/>
          <p:nvPr/>
        </p:nvSpPr>
        <p:spPr>
          <a:xfrm rot="5400000">
            <a:off x="10332709" y="5261075"/>
            <a:ext cx="1524000" cy="307777"/>
          </a:xfrm>
          <a:prstGeom prst="rect">
            <a:avLst/>
          </a:prstGeom>
          <a:noFill/>
        </p:spPr>
        <p:txBody>
          <a:bodyPr wrap="square" rtlCol="0">
            <a:spAutoFit/>
          </a:bodyPr>
          <a:lstStyle/>
          <a:p>
            <a:r>
              <a:rPr lang="sl-SI" sz="1400" dirty="0"/>
              <a:t>height</a:t>
            </a:r>
          </a:p>
        </p:txBody>
      </p:sp>
      <p:sp>
        <p:nvSpPr>
          <p:cNvPr id="145" name="PoljeZBesedilom 144">
            <a:extLst>
              <a:ext uri="{FF2B5EF4-FFF2-40B4-BE49-F238E27FC236}">
                <a16:creationId xmlns:a16="http://schemas.microsoft.com/office/drawing/2014/main" id="{67CD87AB-8C26-96B7-E87E-D8F7EC700ABD}"/>
              </a:ext>
            </a:extLst>
          </p:cNvPr>
          <p:cNvSpPr txBox="1"/>
          <p:nvPr/>
        </p:nvSpPr>
        <p:spPr>
          <a:xfrm>
            <a:off x="9631405" y="6064909"/>
            <a:ext cx="1524000" cy="307777"/>
          </a:xfrm>
          <a:prstGeom prst="rect">
            <a:avLst/>
          </a:prstGeom>
          <a:noFill/>
        </p:spPr>
        <p:txBody>
          <a:bodyPr wrap="square" rtlCol="0">
            <a:spAutoFit/>
          </a:bodyPr>
          <a:lstStyle/>
          <a:p>
            <a:r>
              <a:rPr lang="sl-SI" sz="1400" dirty="0"/>
              <a:t>width</a:t>
            </a:r>
          </a:p>
        </p:txBody>
      </p:sp>
      <p:sp>
        <p:nvSpPr>
          <p:cNvPr id="146" name="PoljeZBesedilom 145">
            <a:extLst>
              <a:ext uri="{FF2B5EF4-FFF2-40B4-BE49-F238E27FC236}">
                <a16:creationId xmlns:a16="http://schemas.microsoft.com/office/drawing/2014/main" id="{1A68F0A5-6775-C80D-9E0A-4671B99B0168}"/>
              </a:ext>
            </a:extLst>
          </p:cNvPr>
          <p:cNvSpPr txBox="1"/>
          <p:nvPr/>
        </p:nvSpPr>
        <p:spPr>
          <a:xfrm rot="2690782">
            <a:off x="7180882" y="5141722"/>
            <a:ext cx="1524000" cy="307777"/>
          </a:xfrm>
          <a:prstGeom prst="rect">
            <a:avLst/>
          </a:prstGeom>
          <a:noFill/>
        </p:spPr>
        <p:txBody>
          <a:bodyPr wrap="square" rtlCol="0">
            <a:spAutoFit/>
          </a:bodyPr>
          <a:lstStyle/>
          <a:p>
            <a:r>
              <a:rPr lang="sl-SI" sz="1400" dirty="0"/>
              <a:t>length – main axis</a:t>
            </a:r>
          </a:p>
        </p:txBody>
      </p:sp>
    </p:spTree>
    <p:extLst>
      <p:ext uri="{BB962C8B-B14F-4D97-AF65-F5344CB8AC3E}">
        <p14:creationId xmlns:p14="http://schemas.microsoft.com/office/powerpoint/2010/main" val="70056937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3D-wall-respulsive-4x">
            <a:hlinkClick r:id="" action="ppaction://media"/>
            <a:extLst>
              <a:ext uri="{FF2B5EF4-FFF2-40B4-BE49-F238E27FC236}">
                <a16:creationId xmlns:a16="http://schemas.microsoft.com/office/drawing/2014/main" id="{907252E4-CC91-E368-F34C-9EF54E7DFDD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3838" r="20008"/>
          <a:stretch/>
        </p:blipFill>
        <p:spPr>
          <a:xfrm>
            <a:off x="1011545" y="348396"/>
            <a:ext cx="10168909" cy="6161208"/>
          </a:xfrm>
          <a:prstGeom prst="rect">
            <a:avLst/>
          </a:prstGeom>
        </p:spPr>
      </p:pic>
    </p:spTree>
    <p:extLst>
      <p:ext uri="{BB962C8B-B14F-4D97-AF65-F5344CB8AC3E}">
        <p14:creationId xmlns:p14="http://schemas.microsoft.com/office/powerpoint/2010/main" val="153967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67" fill="hold"/>
                                        <p:tgtEl>
                                          <p:spTgt spid="1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8"/>
                </p:tgtEl>
              </p:cMediaNode>
            </p:video>
            <p:seq concurrent="1" nextAc="seek">
              <p:cTn id="8" restart="whenNotActive" fill="hold" evtFilter="cancelBubble" nodeType="interactiveSeq">
                <p:stCondLst>
                  <p:cond evt="onClick" delay="0">
                    <p:tgtEl>
                      <p:spTgt spid="1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8"/>
                                        </p:tgtEl>
                                      </p:cBhvr>
                                    </p:cmd>
                                  </p:childTnLst>
                                </p:cTn>
                              </p:par>
                            </p:childTnLst>
                          </p:cTn>
                        </p:par>
                      </p:childTnLst>
                    </p:cTn>
                  </p:par>
                </p:childTnLst>
              </p:cTn>
              <p:nextCondLst>
                <p:cond evt="onClick" delay="0">
                  <p:tgtEl>
                    <p:spTgt spid="11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60A1C-5DBC-9D94-D63A-9842E1F678E6}"/>
              </a:ext>
            </a:extLst>
          </p:cNvPr>
          <p:cNvSpPr>
            <a:spLocks noGrp="1"/>
          </p:cNvSpPr>
          <p:nvPr>
            <p:ph type="title"/>
          </p:nvPr>
        </p:nvSpPr>
        <p:spPr/>
        <p:txBody>
          <a:bodyPr/>
          <a:lstStyle/>
          <a:p>
            <a:r>
              <a:rPr lang="en-US" dirty="0"/>
              <a:t>Simulation Experiments</a:t>
            </a:r>
            <a:endParaRPr lang="LID4096" dirty="0"/>
          </a:p>
        </p:txBody>
      </p:sp>
      <p:pic>
        <p:nvPicPr>
          <p:cNvPr id="5" name="Označba mesta vsebine 4" descr="Slika, ki vsebuje besede diagram, vrstica&#10;&#10;Opis je samodejno ustvarjen">
            <a:extLst>
              <a:ext uri="{FF2B5EF4-FFF2-40B4-BE49-F238E27FC236}">
                <a16:creationId xmlns:a16="http://schemas.microsoft.com/office/drawing/2014/main" id="{376D6A00-A8E1-3E2E-9983-6B48F746767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6596"/>
          <a:stretch/>
        </p:blipFill>
        <p:spPr>
          <a:xfrm>
            <a:off x="6359852" y="670980"/>
            <a:ext cx="4875680" cy="5516040"/>
          </a:xfrm>
        </p:spPr>
      </p:pic>
      <p:sp>
        <p:nvSpPr>
          <p:cNvPr id="7" name="PoljeZBesedilom 6">
            <a:extLst>
              <a:ext uri="{FF2B5EF4-FFF2-40B4-BE49-F238E27FC236}">
                <a16:creationId xmlns:a16="http://schemas.microsoft.com/office/drawing/2014/main" id="{F2F8A0A5-6DA9-7040-EA15-9E6E53519EA9}"/>
              </a:ext>
            </a:extLst>
          </p:cNvPr>
          <p:cNvSpPr txBox="1"/>
          <p:nvPr/>
        </p:nvSpPr>
        <p:spPr>
          <a:xfrm>
            <a:off x="162520" y="6492875"/>
            <a:ext cx="12122349" cy="276999"/>
          </a:xfrm>
          <a:prstGeom prst="rect">
            <a:avLst/>
          </a:prstGeom>
          <a:noFill/>
        </p:spPr>
        <p:txBody>
          <a:bodyPr wrap="square">
            <a:spAutoFit/>
          </a:bodyPr>
          <a:lstStyle/>
          <a:p>
            <a:r>
              <a:rPr lang="sl-SI" sz="1100" dirty="0"/>
              <a:t>https://www.turbosquid.com/it/3d-models/</a:t>
            </a:r>
            <a:r>
              <a:rPr lang="sl-SI" sz="1200" dirty="0"/>
              <a:t>3d-model-franka-emika-panda-robot-1344347</a:t>
            </a:r>
            <a:r>
              <a:rPr lang="sl-SI" sz="1100" dirty="0"/>
              <a:t> (image)</a:t>
            </a:r>
          </a:p>
        </p:txBody>
      </p:sp>
      <p:pic>
        <p:nvPicPr>
          <p:cNvPr id="1026" name="Picture 2" descr="Modello 3D Franka Emika - Panda 3kg 855mm reach Robot - TurboSquid 1344347">
            <a:extLst>
              <a:ext uri="{FF2B5EF4-FFF2-40B4-BE49-F238E27FC236}">
                <a16:creationId xmlns:a16="http://schemas.microsoft.com/office/drawing/2014/main" id="{2237C691-1880-57C4-DF7D-FD0EC4837D1A}"/>
              </a:ext>
            </a:extLst>
          </p:cNvPr>
          <p:cNvPicPr>
            <a:picLocks noChangeAspect="1" noChangeArrowheads="1"/>
          </p:cNvPicPr>
          <p:nvPr/>
        </p:nvPicPr>
        <p:blipFill>
          <a:blip r:embed="rId5">
            <a:alphaModFix amt="85000"/>
            <a:extLst>
              <a:ext uri="{28A0092B-C50C-407E-A947-70E740481C1C}">
                <a14:useLocalDpi xmlns:a14="http://schemas.microsoft.com/office/drawing/2010/main" val="0"/>
              </a:ext>
            </a:extLst>
          </a:blip>
          <a:srcRect/>
          <a:stretch>
            <a:fillRect/>
          </a:stretch>
        </p:blipFill>
        <p:spPr bwMode="auto">
          <a:xfrm flipH="1">
            <a:off x="1484114" y="2010103"/>
            <a:ext cx="3984626" cy="398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81399"/>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PoljeZBesedilom 19">
                <a:extLst>
                  <a:ext uri="{FF2B5EF4-FFF2-40B4-BE49-F238E27FC236}">
                    <a16:creationId xmlns:a16="http://schemas.microsoft.com/office/drawing/2014/main" id="{8439D010-C30A-BEFB-A754-955BAB7D5074}"/>
                  </a:ext>
                </a:extLst>
              </p:cNvPr>
              <p:cNvSpPr txBox="1"/>
              <p:nvPr/>
            </p:nvSpPr>
            <p:spPr>
              <a:xfrm>
                <a:off x="4747259" y="4379568"/>
                <a:ext cx="4091120" cy="1355499"/>
              </a:xfrm>
              <a:prstGeom prst="rect">
                <a:avLst/>
              </a:prstGeom>
              <a:noFill/>
            </p:spPr>
            <p:txBody>
              <a:bodyPr wrap="none" lIns="0" tIns="0" rIns="0" bIns="0" rtlCol="0">
                <a:spAutoFit/>
              </a:bodyPr>
              <a:lstStyle/>
              <a:p>
                <a:r>
                  <a:rPr lang="sl-SI" sz="2000" i="1" dirty="0" err="1">
                    <a:latin typeface="Cambria Math" panose="02040503050406030204" pitchFamily="18" charset="0"/>
                  </a:rPr>
                  <a:t>Reduced</a:t>
                </a:r>
                <a:r>
                  <a:rPr lang="sl-SI" sz="2000" i="1" dirty="0">
                    <a:latin typeface="Cambria Math" panose="02040503050406030204" pitchFamily="18" charset="0"/>
                  </a:rPr>
                  <a:t> </a:t>
                </a:r>
                <a:r>
                  <a:rPr lang="sl-SI" sz="2000" i="1" dirty="0" err="1">
                    <a:latin typeface="Cambria Math" panose="02040503050406030204" pitchFamily="18" charset="0"/>
                  </a:rPr>
                  <a:t>avoidance</a:t>
                </a:r>
                <a:r>
                  <a:rPr lang="sl-SI" sz="2000" i="1" dirty="0">
                    <a:latin typeface="Cambria Math" panose="02040503050406030204" pitchFamily="18" charset="0"/>
                  </a:rPr>
                  <a:t> </a:t>
                </a:r>
                <a:r>
                  <a:rPr lang="sl-SI" sz="2000" i="1" dirty="0" err="1">
                    <a:latin typeface="Cambria Math" panose="02040503050406030204" pitchFamily="18" charset="0"/>
                  </a:rPr>
                  <a:t>operational</a:t>
                </a:r>
                <a:r>
                  <a:rPr lang="sl-SI" sz="2000" i="1" dirty="0">
                    <a:latin typeface="Cambria Math" panose="02040503050406030204" pitchFamily="18" charset="0"/>
                  </a:rPr>
                  <a:t> </a:t>
                </a:r>
                <a:r>
                  <a:rPr lang="sl-SI" sz="2000" i="1" dirty="0" err="1">
                    <a:latin typeface="Cambria Math" panose="02040503050406030204" pitchFamily="18" charset="0"/>
                  </a:rPr>
                  <a:t>space</a:t>
                </a:r>
                <a:endParaRPr lang="sl-SI" sz="2000" i="1" dirty="0">
                  <a:latin typeface="Cambria Math" panose="02040503050406030204" pitchFamily="18" charset="0"/>
                </a:endParaRPr>
              </a:p>
              <a:p>
                <a14:m>
                  <m:oMath xmlns:m="http://schemas.openxmlformats.org/officeDocument/2006/math">
                    <m:sSub>
                      <m:sSubPr>
                        <m:ctrlPr>
                          <a:rPr lang="sl-SI" sz="2400" i="1" smtClean="0">
                            <a:latin typeface="Cambria Math" panose="02040503050406030204" pitchFamily="18" charset="0"/>
                          </a:rPr>
                        </m:ctrlPr>
                      </m:sSubPr>
                      <m:e>
                        <m:acc>
                          <m:accPr>
                            <m:chr m:val="⃑"/>
                            <m:ctrlPr>
                              <a:rPr lang="sl-SI" sz="2400" i="1" smtClean="0">
                                <a:latin typeface="Cambria Math" panose="02040503050406030204" pitchFamily="18" charset="0"/>
                              </a:rPr>
                            </m:ctrlPr>
                          </m:accPr>
                          <m:e>
                            <m:r>
                              <a:rPr lang="sl-SI" sz="2400" b="0" i="1" smtClean="0">
                                <a:latin typeface="Cambria Math" panose="02040503050406030204" pitchFamily="18" charset="0"/>
                              </a:rPr>
                              <m:t>𝑛</m:t>
                            </m:r>
                          </m:e>
                        </m:acc>
                      </m:e>
                      <m:sub>
                        <m:r>
                          <a:rPr lang="sl-SI" sz="2400" b="0" i="1" smtClean="0">
                            <a:latin typeface="Cambria Math" panose="02040503050406030204" pitchFamily="18" charset="0"/>
                          </a:rPr>
                          <m:t>𝑖</m:t>
                        </m:r>
                      </m:sub>
                    </m:sSub>
                    <m:r>
                      <a:rPr lang="sl-SI" sz="2400" b="0" i="1" smtClean="0">
                        <a:latin typeface="Cambria Math" panose="02040503050406030204" pitchFamily="18" charset="0"/>
                      </a:rPr>
                      <m:t>=</m:t>
                    </m:r>
                    <m:f>
                      <m:fPr>
                        <m:ctrlPr>
                          <a:rPr lang="sl-SI" sz="2400" b="0" i="1" smtClean="0">
                            <a:latin typeface="Cambria Math" panose="02040503050406030204" pitchFamily="18" charset="0"/>
                          </a:rPr>
                        </m:ctrlPr>
                      </m:fPr>
                      <m:num>
                        <m:acc>
                          <m:accPr>
                            <m:chr m:val="⃑"/>
                            <m:ctrlPr>
                              <a:rPr lang="sl-SI" sz="2400" b="0" i="1" smtClean="0">
                                <a:latin typeface="Cambria Math" panose="02040503050406030204" pitchFamily="18" charset="0"/>
                              </a:rPr>
                            </m:ctrlPr>
                          </m:accPr>
                          <m:e>
                            <m:sSub>
                              <m:sSubPr>
                                <m:ctrlPr>
                                  <a:rPr lang="sl-SI" sz="2400" i="1">
                                    <a:latin typeface="Cambria Math" panose="02040503050406030204" pitchFamily="18" charset="0"/>
                                  </a:rPr>
                                </m:ctrlPr>
                              </m:sSubPr>
                              <m:e>
                                <m:r>
                                  <a:rPr lang="sl-SI" sz="2400" i="1">
                                    <a:latin typeface="Cambria Math" panose="02040503050406030204" pitchFamily="18" charset="0"/>
                                  </a:rPr>
                                  <m:t>𝑑</m:t>
                                </m:r>
                              </m:e>
                              <m:sub>
                                <m:r>
                                  <a:rPr lang="sl-SI" sz="2400" b="0" i="1" smtClean="0">
                                    <a:latin typeface="Cambria Math" panose="02040503050406030204" pitchFamily="18" charset="0"/>
                                  </a:rPr>
                                  <m:t>𝑖</m:t>
                                </m:r>
                              </m:sub>
                            </m:sSub>
                          </m:e>
                        </m:acc>
                      </m:num>
                      <m:den>
                        <m:d>
                          <m:dPr>
                            <m:begChr m:val="‖"/>
                            <m:endChr m:val="‖"/>
                            <m:ctrlPr>
                              <a:rPr lang="sl-SI" sz="2400" b="0" i="1" smtClean="0">
                                <a:latin typeface="Cambria Math" panose="02040503050406030204" pitchFamily="18" charset="0"/>
                              </a:rPr>
                            </m:ctrlPr>
                          </m:dPr>
                          <m:e>
                            <m:acc>
                              <m:accPr>
                                <m:chr m:val="⃑"/>
                                <m:ctrlPr>
                                  <a:rPr lang="sl-SI" sz="2400" b="0" i="1" smtClean="0">
                                    <a:latin typeface="Cambria Math" panose="02040503050406030204" pitchFamily="18" charset="0"/>
                                  </a:rPr>
                                </m:ctrlPr>
                              </m:accPr>
                              <m:e>
                                <m:sSub>
                                  <m:sSubPr>
                                    <m:ctrlPr>
                                      <a:rPr lang="sl-SI" sz="2400" i="1">
                                        <a:latin typeface="Cambria Math" panose="02040503050406030204" pitchFamily="18" charset="0"/>
                                      </a:rPr>
                                    </m:ctrlPr>
                                  </m:sSubPr>
                                  <m:e>
                                    <m:r>
                                      <a:rPr lang="sl-SI" sz="2400" i="1">
                                        <a:latin typeface="Cambria Math" panose="02040503050406030204" pitchFamily="18" charset="0"/>
                                      </a:rPr>
                                      <m:t>𝑑</m:t>
                                    </m:r>
                                  </m:e>
                                  <m:sub>
                                    <m:r>
                                      <a:rPr lang="sl-SI" sz="2400" b="0" i="1" smtClean="0">
                                        <a:latin typeface="Cambria Math" panose="02040503050406030204" pitchFamily="18" charset="0"/>
                                      </a:rPr>
                                      <m:t>𝑖</m:t>
                                    </m:r>
                                  </m:sub>
                                </m:sSub>
                              </m:e>
                            </m:acc>
                          </m:e>
                        </m:d>
                      </m:den>
                    </m:f>
                  </m:oMath>
                </a14:m>
                <a:r>
                  <a:rPr lang="sl-SI" sz="2400" dirty="0"/>
                  <a:t>      </a:t>
                </a:r>
                <a14:m>
                  <m:oMath xmlns:m="http://schemas.openxmlformats.org/officeDocument/2006/math">
                    <m:sSub>
                      <m:sSubPr>
                        <m:ctrlPr>
                          <a:rPr lang="sl-SI" sz="2400" i="1">
                            <a:latin typeface="Cambria Math" panose="02040503050406030204" pitchFamily="18" charset="0"/>
                          </a:rPr>
                        </m:ctrlPr>
                      </m:sSubPr>
                      <m:e>
                        <m:r>
                          <a:rPr lang="sl-SI" sz="2400" i="1">
                            <a:latin typeface="Cambria Math" panose="02040503050406030204" pitchFamily="18" charset="0"/>
                          </a:rPr>
                          <m:t>𝐽</m:t>
                        </m:r>
                      </m:e>
                      <m:sub>
                        <m:r>
                          <a:rPr lang="sl-SI" sz="2400" i="1">
                            <a:latin typeface="Cambria Math" panose="02040503050406030204" pitchFamily="18" charset="0"/>
                          </a:rPr>
                          <m:t>0</m:t>
                        </m:r>
                        <m:r>
                          <a:rPr lang="sl-SI" sz="2400" i="1">
                            <a:latin typeface="Cambria Math" panose="02040503050406030204" pitchFamily="18" charset="0"/>
                          </a:rPr>
                          <m:t>𝑖</m:t>
                        </m:r>
                      </m:sub>
                    </m:sSub>
                    <m:r>
                      <a:rPr lang="sl-SI" sz="2400" i="1">
                        <a:latin typeface="Cambria Math" panose="02040503050406030204" pitchFamily="18" charset="0"/>
                      </a:rPr>
                      <m:t>=</m:t>
                    </m:r>
                    <m:sSubSup>
                      <m:sSubSupPr>
                        <m:ctrlPr>
                          <a:rPr lang="sl-SI" sz="2400" i="1">
                            <a:latin typeface="Cambria Math" panose="02040503050406030204" pitchFamily="18" charset="0"/>
                          </a:rPr>
                        </m:ctrlPr>
                      </m:sSubSupPr>
                      <m:e>
                        <m:acc>
                          <m:accPr>
                            <m:chr m:val="⃑"/>
                            <m:ctrlPr>
                              <a:rPr lang="sl-SI" sz="2400" i="1">
                                <a:latin typeface="Cambria Math" panose="02040503050406030204" pitchFamily="18" charset="0"/>
                              </a:rPr>
                            </m:ctrlPr>
                          </m:accPr>
                          <m:e>
                            <m:r>
                              <a:rPr lang="sl-SI" sz="2400" i="1">
                                <a:latin typeface="Cambria Math" panose="02040503050406030204" pitchFamily="18" charset="0"/>
                              </a:rPr>
                              <m:t>𝑛</m:t>
                            </m:r>
                          </m:e>
                        </m:acc>
                      </m:e>
                      <m:sub>
                        <m:r>
                          <a:rPr lang="sl-SI" sz="2400" i="1">
                            <a:latin typeface="Cambria Math" panose="02040503050406030204" pitchFamily="18" charset="0"/>
                          </a:rPr>
                          <m:t>𝑖</m:t>
                        </m:r>
                      </m:sub>
                      <m:sup>
                        <m:r>
                          <a:rPr lang="sl-SI" sz="2400" i="1">
                            <a:latin typeface="Cambria Math" panose="02040503050406030204" pitchFamily="18" charset="0"/>
                          </a:rPr>
                          <m:t>𝑇</m:t>
                        </m:r>
                      </m:sup>
                    </m:sSubSup>
                    <m:sSub>
                      <m:sSubPr>
                        <m:ctrlPr>
                          <a:rPr lang="sl-SI" sz="2400" i="1">
                            <a:latin typeface="Cambria Math" panose="02040503050406030204" pitchFamily="18" charset="0"/>
                          </a:rPr>
                        </m:ctrlPr>
                      </m:sSubPr>
                      <m:e>
                        <m:r>
                          <a:rPr lang="sl-SI" sz="2400" i="1">
                            <a:latin typeface="Cambria Math" panose="02040503050406030204" pitchFamily="18" charset="0"/>
                          </a:rPr>
                          <m:t>𝐽</m:t>
                        </m:r>
                      </m:e>
                      <m:sub>
                        <m:r>
                          <a:rPr lang="sl-SI" sz="2400" i="1">
                            <a:latin typeface="Cambria Math" panose="02040503050406030204" pitchFamily="18" charset="0"/>
                          </a:rPr>
                          <m:t>𝑖</m:t>
                        </m:r>
                      </m:sub>
                    </m:sSub>
                  </m:oMath>
                </a14:m>
                <a:endParaRPr lang="sl-SI" sz="2400" dirty="0"/>
              </a:p>
              <a:p>
                <a:endParaRPr lang="sl-SI" sz="2400" dirty="0"/>
              </a:p>
            </p:txBody>
          </p:sp>
        </mc:Choice>
        <mc:Fallback xmlns="">
          <p:sp>
            <p:nvSpPr>
              <p:cNvPr id="20" name="PoljeZBesedilom 19">
                <a:extLst>
                  <a:ext uri="{FF2B5EF4-FFF2-40B4-BE49-F238E27FC236}">
                    <a16:creationId xmlns:a16="http://schemas.microsoft.com/office/drawing/2014/main" id="{8439D010-C30A-BEFB-A754-955BAB7D5074}"/>
                  </a:ext>
                </a:extLst>
              </p:cNvPr>
              <p:cNvSpPr txBox="1">
                <a:spLocks noRot="1" noChangeAspect="1" noMove="1" noResize="1" noEditPoints="1" noAdjustHandles="1" noChangeArrowheads="1" noChangeShapeType="1" noTextEdit="1"/>
              </p:cNvSpPr>
              <p:nvPr/>
            </p:nvSpPr>
            <p:spPr>
              <a:xfrm>
                <a:off x="4747259" y="4379568"/>
                <a:ext cx="4091120" cy="1355499"/>
              </a:xfrm>
              <a:prstGeom prst="rect">
                <a:avLst/>
              </a:prstGeom>
              <a:blipFill>
                <a:blip r:embed="rId4"/>
                <a:stretch>
                  <a:fillRect l="-3875" t="-5830" r="-2832"/>
                </a:stretch>
              </a:blipFill>
            </p:spPr>
            <p:txBody>
              <a:bodyPr/>
              <a:lstStyle/>
              <a:p>
                <a:r>
                  <a:rPr lang="sl-SI">
                    <a:noFill/>
                  </a:rPr>
                  <a:t> </a:t>
                </a:r>
              </a:p>
            </p:txBody>
          </p:sp>
        </mc:Fallback>
      </mc:AlternateContent>
      <p:sp>
        <p:nvSpPr>
          <p:cNvPr id="2" name="Title 1">
            <a:extLst>
              <a:ext uri="{FF2B5EF4-FFF2-40B4-BE49-F238E27FC236}">
                <a16:creationId xmlns:a16="http://schemas.microsoft.com/office/drawing/2014/main" id="{17832EB4-D2C2-A3E2-E6DE-A9D63E11D806}"/>
              </a:ext>
            </a:extLst>
          </p:cNvPr>
          <p:cNvSpPr>
            <a:spLocks noGrp="1"/>
          </p:cNvSpPr>
          <p:nvPr>
            <p:ph type="title"/>
          </p:nvPr>
        </p:nvSpPr>
        <p:spPr/>
        <p:txBody>
          <a:bodyPr/>
          <a:lstStyle/>
          <a:p>
            <a:r>
              <a:rPr lang="en-US" dirty="0"/>
              <a:t>Robot Kinematics</a:t>
            </a:r>
            <a:endParaRPr lang="LID4096" dirty="0"/>
          </a:p>
        </p:txBody>
      </p:sp>
      <mc:AlternateContent xmlns:mc="http://schemas.openxmlformats.org/markup-compatibility/2006" xmlns:a14="http://schemas.microsoft.com/office/drawing/2010/main">
        <mc:Choice Requires="a14">
          <p:sp>
            <p:nvSpPr>
              <p:cNvPr id="4" name="PoljeZBesedilom 3">
                <a:extLst>
                  <a:ext uri="{FF2B5EF4-FFF2-40B4-BE49-F238E27FC236}">
                    <a16:creationId xmlns:a16="http://schemas.microsoft.com/office/drawing/2014/main" id="{D63D8ED1-7FD7-22E0-02ED-6D5D883A1099}"/>
                  </a:ext>
                </a:extLst>
              </p:cNvPr>
              <p:cNvSpPr txBox="1"/>
              <p:nvPr/>
            </p:nvSpPr>
            <p:spPr>
              <a:xfrm>
                <a:off x="8396713" y="5193761"/>
                <a:ext cx="3795287" cy="1316001"/>
              </a:xfrm>
              <a:prstGeom prst="rect">
                <a:avLst/>
              </a:prstGeom>
              <a:noFill/>
            </p:spPr>
            <p:txBody>
              <a:bodyPr wrap="square" lIns="0" tIns="0" rIns="0" bIns="0" rtlCol="0">
                <a:spAutoFit/>
              </a:bodyPr>
              <a:lstStyle/>
              <a:p>
                <a:r>
                  <a:rPr lang="sl-SI" sz="2000" b="1" i="1" dirty="0">
                    <a:latin typeface="Cambria Math" panose="02040503050406030204" pitchFamily="18" charset="0"/>
                  </a:rPr>
                  <a:t>Total </a:t>
                </a:r>
                <a:r>
                  <a:rPr lang="sl-SI" sz="2000" b="1" i="1" dirty="0" err="1">
                    <a:latin typeface="Cambria Math" panose="02040503050406030204" pitchFamily="18" charset="0"/>
                  </a:rPr>
                  <a:t>joint</a:t>
                </a:r>
                <a:r>
                  <a:rPr lang="sl-SI" sz="2000" b="1" i="1" dirty="0">
                    <a:latin typeface="Cambria Math" panose="02040503050406030204" pitchFamily="18" charset="0"/>
                  </a:rPr>
                  <a:t> </a:t>
                </a:r>
                <a:r>
                  <a:rPr lang="sl-SI" sz="2000" b="1" i="1" dirty="0" err="1">
                    <a:latin typeface="Cambria Math" panose="02040503050406030204" pitchFamily="18" charset="0"/>
                  </a:rPr>
                  <a:t>velocities</a:t>
                </a:r>
                <a:endParaRPr lang="sl-SI" sz="20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sl-SI" sz="2400" i="1" smtClean="0">
                              <a:latin typeface="Cambria Math" panose="02040503050406030204" pitchFamily="18" charset="0"/>
                            </a:rPr>
                          </m:ctrlPr>
                        </m:accPr>
                        <m:e>
                          <m:r>
                            <a:rPr lang="sl-SI" sz="2400" b="0" i="1" smtClean="0">
                              <a:latin typeface="Cambria Math" panose="02040503050406030204" pitchFamily="18" charset="0"/>
                            </a:rPr>
                            <m:t>𝑞</m:t>
                          </m:r>
                        </m:e>
                      </m:acc>
                      <m:r>
                        <a:rPr lang="sl-SI" sz="2400" b="0" i="1" smtClean="0">
                          <a:latin typeface="Cambria Math" panose="02040503050406030204" pitchFamily="18" charset="0"/>
                        </a:rPr>
                        <m:t>= </m:t>
                      </m:r>
                      <m:sSup>
                        <m:sSupPr>
                          <m:ctrlPr>
                            <a:rPr lang="sl-SI" sz="2400" b="0" i="1" smtClean="0">
                              <a:latin typeface="Cambria Math" panose="02040503050406030204" pitchFamily="18" charset="0"/>
                            </a:rPr>
                          </m:ctrlPr>
                        </m:sSupPr>
                        <m:e>
                          <m:r>
                            <a:rPr lang="sl-SI" sz="2400" b="0" i="1" smtClean="0">
                              <a:latin typeface="Cambria Math" panose="02040503050406030204" pitchFamily="18" charset="0"/>
                            </a:rPr>
                            <m:t>𝐽</m:t>
                          </m:r>
                        </m:e>
                        <m:sup>
                          <m:r>
                            <a:rPr lang="sl-SI" sz="2400" b="0" i="1" smtClean="0">
                              <a:latin typeface="Cambria Math" panose="02040503050406030204" pitchFamily="18" charset="0"/>
                            </a:rPr>
                            <m:t>#</m:t>
                          </m:r>
                        </m:sup>
                      </m:sSup>
                      <m:sSub>
                        <m:sSubPr>
                          <m:ctrlPr>
                            <a:rPr lang="sl-SI" sz="2400" b="0" i="1" smtClean="0">
                              <a:latin typeface="Cambria Math" panose="02040503050406030204" pitchFamily="18" charset="0"/>
                            </a:rPr>
                          </m:ctrlPr>
                        </m:sSubPr>
                        <m:e>
                          <m:acc>
                            <m:accPr>
                              <m:chr m:val="⃑"/>
                              <m:ctrlPr>
                                <a:rPr lang="sl-SI" sz="2400" b="0" i="1" smtClean="0">
                                  <a:latin typeface="Cambria Math" panose="02040503050406030204" pitchFamily="18" charset="0"/>
                                </a:rPr>
                              </m:ctrlPr>
                            </m:accPr>
                            <m:e>
                              <m:r>
                                <a:rPr lang="sl-SI" sz="2400" b="0" i="1" smtClean="0">
                                  <a:latin typeface="Cambria Math" panose="02040503050406030204" pitchFamily="18" charset="0"/>
                                </a:rPr>
                                <m:t>𝑣</m:t>
                              </m:r>
                            </m:e>
                          </m:acc>
                        </m:e>
                        <m:sub>
                          <m:r>
                            <a:rPr lang="sl-SI" sz="2400" b="0" i="1" smtClean="0">
                              <a:latin typeface="Cambria Math" panose="02040503050406030204" pitchFamily="18" charset="0"/>
                            </a:rPr>
                            <m:t>𝑝</m:t>
                          </m:r>
                        </m:sub>
                      </m:sSub>
                      <m:r>
                        <a:rPr lang="sl-SI" sz="2400" b="0" i="1" smtClean="0">
                          <a:latin typeface="Cambria Math" panose="02040503050406030204" pitchFamily="18" charset="0"/>
                        </a:rPr>
                        <m:t>+</m:t>
                      </m:r>
                      <m:nary>
                        <m:naryPr>
                          <m:chr m:val="∑"/>
                          <m:ctrlPr>
                            <a:rPr lang="sl-SI" sz="2400" b="0" i="1" smtClean="0">
                              <a:latin typeface="Cambria Math" panose="02040503050406030204" pitchFamily="18" charset="0"/>
                            </a:rPr>
                          </m:ctrlPr>
                        </m:naryPr>
                        <m:sub>
                          <m:r>
                            <m:rPr>
                              <m:brk m:alnAt="23"/>
                            </m:rPr>
                            <a:rPr lang="sl-SI" sz="2400" b="0" i="1" smtClean="0">
                              <a:latin typeface="Cambria Math" panose="02040503050406030204" pitchFamily="18" charset="0"/>
                            </a:rPr>
                            <m:t>𝑖</m:t>
                          </m:r>
                          <m:r>
                            <a:rPr lang="sl-SI" sz="2400" b="0" i="1" smtClean="0">
                              <a:latin typeface="Cambria Math" panose="02040503050406030204" pitchFamily="18" charset="0"/>
                            </a:rPr>
                            <m:t>=1</m:t>
                          </m:r>
                        </m:sub>
                        <m:sup>
                          <m:r>
                            <a:rPr lang="sl-SI" sz="2400" b="0" i="1" smtClean="0">
                              <a:latin typeface="Cambria Math" panose="02040503050406030204" pitchFamily="18" charset="0"/>
                            </a:rPr>
                            <m:t>𝑛</m:t>
                          </m:r>
                        </m:sup>
                        <m:e>
                          <m:sSub>
                            <m:sSubPr>
                              <m:ctrlPr>
                                <a:rPr lang="sl-SI" sz="2400" b="0" i="1" smtClean="0">
                                  <a:latin typeface="Cambria Math" panose="02040503050406030204" pitchFamily="18" charset="0"/>
                                </a:rPr>
                              </m:ctrlPr>
                            </m:sSubPr>
                            <m:e>
                              <m:r>
                                <a:rPr lang="sl-SI" sz="2400" b="0" i="1" smtClean="0">
                                  <a:latin typeface="Cambria Math" panose="02040503050406030204" pitchFamily="18" charset="0"/>
                                </a:rPr>
                                <m:t>𝑤</m:t>
                              </m:r>
                            </m:e>
                            <m:sub>
                              <m:r>
                                <a:rPr lang="sl-SI" sz="2400" b="0" i="1" smtClean="0">
                                  <a:latin typeface="Cambria Math" panose="02040503050406030204" pitchFamily="18" charset="0"/>
                                </a:rPr>
                                <m:t>𝑖</m:t>
                              </m:r>
                            </m:sub>
                          </m:sSub>
                          <m:sSub>
                            <m:sSubPr>
                              <m:ctrlPr>
                                <a:rPr lang="sl-SI" sz="2400" b="0" i="1" smtClean="0">
                                  <a:latin typeface="Cambria Math" panose="02040503050406030204" pitchFamily="18" charset="0"/>
                                </a:rPr>
                              </m:ctrlPr>
                            </m:sSubPr>
                            <m:e>
                              <m:acc>
                                <m:accPr>
                                  <m:chr m:val="̇"/>
                                  <m:ctrlPr>
                                    <a:rPr lang="sl-SI" sz="2400" b="0" i="1" smtClean="0">
                                      <a:latin typeface="Cambria Math" panose="02040503050406030204" pitchFamily="18" charset="0"/>
                                    </a:rPr>
                                  </m:ctrlPr>
                                </m:accPr>
                                <m:e>
                                  <m:r>
                                    <a:rPr lang="sl-SI" sz="2400" b="0" i="1" smtClean="0">
                                      <a:latin typeface="Cambria Math" panose="02040503050406030204" pitchFamily="18" charset="0"/>
                                    </a:rPr>
                                    <m:t>𝑞</m:t>
                                  </m:r>
                                </m:e>
                              </m:acc>
                            </m:e>
                            <m:sub>
                              <m:r>
                                <a:rPr lang="sl-SI" sz="2400" b="0" i="1" smtClean="0">
                                  <a:latin typeface="Cambria Math" panose="02040503050406030204" pitchFamily="18" charset="0"/>
                                </a:rPr>
                                <m:t>𝑖</m:t>
                              </m:r>
                            </m:sub>
                          </m:sSub>
                        </m:e>
                      </m:nary>
                    </m:oMath>
                  </m:oMathPara>
                </a14:m>
                <a:endParaRPr lang="sl-SI" sz="2400" b="0" dirty="0"/>
              </a:p>
            </p:txBody>
          </p:sp>
        </mc:Choice>
        <mc:Fallback xmlns="">
          <p:sp>
            <p:nvSpPr>
              <p:cNvPr id="4" name="PoljeZBesedilom 3">
                <a:extLst>
                  <a:ext uri="{FF2B5EF4-FFF2-40B4-BE49-F238E27FC236}">
                    <a16:creationId xmlns:a16="http://schemas.microsoft.com/office/drawing/2014/main" id="{D63D8ED1-7FD7-22E0-02ED-6D5D883A1099}"/>
                  </a:ext>
                </a:extLst>
              </p:cNvPr>
              <p:cNvSpPr txBox="1">
                <a:spLocks noRot="1" noChangeAspect="1" noMove="1" noResize="1" noEditPoints="1" noAdjustHandles="1" noChangeArrowheads="1" noChangeShapeType="1" noTextEdit="1"/>
              </p:cNvSpPr>
              <p:nvPr/>
            </p:nvSpPr>
            <p:spPr>
              <a:xfrm>
                <a:off x="8396713" y="5193761"/>
                <a:ext cx="3795287" cy="1316001"/>
              </a:xfrm>
              <a:prstGeom prst="rect">
                <a:avLst/>
              </a:prstGeom>
              <a:blipFill>
                <a:blip r:embed="rId5"/>
                <a:stretch>
                  <a:fillRect l="-4013" t="-6019"/>
                </a:stretch>
              </a:blipFill>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5" name="PoljeZBesedilom 4">
                <a:extLst>
                  <a:ext uri="{FF2B5EF4-FFF2-40B4-BE49-F238E27FC236}">
                    <a16:creationId xmlns:a16="http://schemas.microsoft.com/office/drawing/2014/main" id="{AC447E03-D418-60A5-81FF-57E55281CBA0}"/>
                  </a:ext>
                </a:extLst>
              </p:cNvPr>
              <p:cNvSpPr txBox="1"/>
              <p:nvPr/>
            </p:nvSpPr>
            <p:spPr>
              <a:xfrm>
                <a:off x="1299756" y="4097568"/>
                <a:ext cx="1900644" cy="282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sl-SI" b="0" i="1" smtClean="0">
                          <a:latin typeface="Cambria Math" panose="02040503050406030204" pitchFamily="18" charset="0"/>
                        </a:rPr>
                        <m:t>𝑁</m:t>
                      </m:r>
                      <m:r>
                        <a:rPr lang="sl-SI" b="0" i="1" smtClean="0">
                          <a:latin typeface="Cambria Math" panose="02040503050406030204" pitchFamily="18" charset="0"/>
                        </a:rPr>
                        <m:t>=</m:t>
                      </m:r>
                      <m:r>
                        <a:rPr lang="sl-SI" b="0" i="1" smtClean="0">
                          <a:latin typeface="Cambria Math" panose="02040503050406030204" pitchFamily="18" charset="0"/>
                        </a:rPr>
                        <m:t>𝐼</m:t>
                      </m:r>
                      <m:r>
                        <a:rPr lang="sl-SI" b="0" i="1" smtClean="0">
                          <a:latin typeface="Cambria Math" panose="02040503050406030204" pitchFamily="18" charset="0"/>
                        </a:rPr>
                        <m:t> − </m:t>
                      </m:r>
                      <m:sSup>
                        <m:sSupPr>
                          <m:ctrlPr>
                            <a:rPr lang="sl-SI" b="0" i="1" smtClean="0">
                              <a:latin typeface="Cambria Math" panose="02040503050406030204" pitchFamily="18" charset="0"/>
                            </a:rPr>
                          </m:ctrlPr>
                        </m:sSupPr>
                        <m:e>
                          <m:r>
                            <a:rPr lang="sl-SI" b="0" i="1" smtClean="0">
                              <a:latin typeface="Cambria Math" panose="02040503050406030204" pitchFamily="18" charset="0"/>
                            </a:rPr>
                            <m:t>𝐽</m:t>
                          </m:r>
                        </m:e>
                        <m:sup>
                          <m:r>
                            <a:rPr lang="sl-SI" b="0" i="1" smtClean="0">
                              <a:latin typeface="Cambria Math" panose="02040503050406030204" pitchFamily="18" charset="0"/>
                            </a:rPr>
                            <m:t>#</m:t>
                          </m:r>
                        </m:sup>
                      </m:sSup>
                      <m:r>
                        <a:rPr lang="sl-SI" b="0" i="1" smtClean="0">
                          <a:latin typeface="Cambria Math" panose="02040503050406030204" pitchFamily="18" charset="0"/>
                        </a:rPr>
                        <m:t>𝐽</m:t>
                      </m:r>
                    </m:oMath>
                  </m:oMathPara>
                </a14:m>
                <a:endParaRPr lang="sl-SI" dirty="0"/>
              </a:p>
            </p:txBody>
          </p:sp>
        </mc:Choice>
        <mc:Fallback xmlns="">
          <p:sp>
            <p:nvSpPr>
              <p:cNvPr id="5" name="PoljeZBesedilom 4">
                <a:extLst>
                  <a:ext uri="{FF2B5EF4-FFF2-40B4-BE49-F238E27FC236}">
                    <a16:creationId xmlns:a16="http://schemas.microsoft.com/office/drawing/2014/main" id="{AC447E03-D418-60A5-81FF-57E55281CBA0}"/>
                  </a:ext>
                </a:extLst>
              </p:cNvPr>
              <p:cNvSpPr txBox="1">
                <a:spLocks noRot="1" noChangeAspect="1" noMove="1" noResize="1" noEditPoints="1" noAdjustHandles="1" noChangeArrowheads="1" noChangeShapeType="1" noTextEdit="1"/>
              </p:cNvSpPr>
              <p:nvPr/>
            </p:nvSpPr>
            <p:spPr>
              <a:xfrm>
                <a:off x="1299756" y="4097568"/>
                <a:ext cx="1900644" cy="282000"/>
              </a:xfrm>
              <a:prstGeom prst="rect">
                <a:avLst/>
              </a:prstGeom>
              <a:blipFill>
                <a:blip r:embed="rId6"/>
                <a:stretch>
                  <a:fillRect t="-4348" b="-30435"/>
                </a:stretch>
              </a:blipFill>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6" name="PoljeZBesedilom 5">
                <a:extLst>
                  <a:ext uri="{FF2B5EF4-FFF2-40B4-BE49-F238E27FC236}">
                    <a16:creationId xmlns:a16="http://schemas.microsoft.com/office/drawing/2014/main" id="{6918DFCF-7D08-D41A-DED8-E657F2CF1368}"/>
                  </a:ext>
                </a:extLst>
              </p:cNvPr>
              <p:cNvSpPr txBox="1"/>
              <p:nvPr/>
            </p:nvSpPr>
            <p:spPr>
              <a:xfrm>
                <a:off x="129540" y="4809618"/>
                <a:ext cx="4617719" cy="3110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sl-SI" i="1" smtClean="0">
                              <a:latin typeface="Cambria Math" panose="02040503050406030204" pitchFamily="18" charset="0"/>
                            </a:rPr>
                          </m:ctrlPr>
                        </m:sSubSupPr>
                        <m:e>
                          <m:r>
                            <a:rPr lang="sl-SI" b="0" i="1" smtClean="0">
                              <a:latin typeface="Cambria Math" panose="02040503050406030204" pitchFamily="18" charset="0"/>
                            </a:rPr>
                            <m:t>𝐽</m:t>
                          </m:r>
                        </m:e>
                        <m:sub/>
                        <m:sup>
                          <m:r>
                            <a:rPr lang="sl-SI" b="0" i="1" smtClean="0">
                              <a:latin typeface="Cambria Math" panose="02040503050406030204" pitchFamily="18" charset="0"/>
                            </a:rPr>
                            <m:t>#</m:t>
                          </m:r>
                        </m:sup>
                      </m:sSubSup>
                      <m:r>
                        <a:rPr lang="sl-SI" b="0" i="1" smtClean="0">
                          <a:latin typeface="Cambria Math" panose="02040503050406030204" pitchFamily="18" charset="0"/>
                        </a:rPr>
                        <m:t>= </m:t>
                      </m:r>
                      <m:sSup>
                        <m:sSupPr>
                          <m:ctrlPr>
                            <a:rPr lang="sl-SI" b="0" i="1" smtClean="0">
                              <a:latin typeface="Cambria Math" panose="02040503050406030204" pitchFamily="18" charset="0"/>
                            </a:rPr>
                          </m:ctrlPr>
                        </m:sSupPr>
                        <m:e>
                          <m:r>
                            <a:rPr lang="sl-SI" b="0" i="1" smtClean="0">
                              <a:latin typeface="Cambria Math" panose="02040503050406030204" pitchFamily="18" charset="0"/>
                            </a:rPr>
                            <m:t>𝐽</m:t>
                          </m:r>
                        </m:e>
                        <m:sup>
                          <m:r>
                            <a:rPr lang="sl-SI" b="0" i="1" smtClean="0">
                              <a:latin typeface="Cambria Math" panose="02040503050406030204" pitchFamily="18" charset="0"/>
                            </a:rPr>
                            <m:t>𝑇</m:t>
                          </m:r>
                        </m:sup>
                      </m:sSup>
                      <m:sSup>
                        <m:sSupPr>
                          <m:ctrlPr>
                            <a:rPr lang="sl-SI" b="0" i="1" smtClean="0">
                              <a:latin typeface="Cambria Math" panose="02040503050406030204" pitchFamily="18" charset="0"/>
                            </a:rPr>
                          </m:ctrlPr>
                        </m:sSupPr>
                        <m:e>
                          <m:r>
                            <a:rPr lang="sl-SI" i="1">
                              <a:latin typeface="Cambria Math" panose="02040503050406030204" pitchFamily="18" charset="0"/>
                            </a:rPr>
                            <m:t>( </m:t>
                          </m:r>
                          <m:r>
                            <a:rPr lang="sl-SI" i="1">
                              <a:latin typeface="Cambria Math" panose="02040503050406030204" pitchFamily="18" charset="0"/>
                            </a:rPr>
                            <m:t>𝐽</m:t>
                          </m:r>
                          <m:r>
                            <a:rPr lang="sl-SI" i="1">
                              <a:latin typeface="Cambria Math" panose="02040503050406030204" pitchFamily="18" charset="0"/>
                            </a:rPr>
                            <m:t> </m:t>
                          </m:r>
                          <m:sSup>
                            <m:sSupPr>
                              <m:ctrlPr>
                                <a:rPr lang="sl-SI" i="1">
                                  <a:latin typeface="Cambria Math" panose="02040503050406030204" pitchFamily="18" charset="0"/>
                                </a:rPr>
                              </m:ctrlPr>
                            </m:sSupPr>
                            <m:e>
                              <m:r>
                                <a:rPr lang="sl-SI" i="1">
                                  <a:latin typeface="Cambria Math" panose="02040503050406030204" pitchFamily="18" charset="0"/>
                                </a:rPr>
                                <m:t>𝐽</m:t>
                              </m:r>
                            </m:e>
                            <m:sup>
                              <m:r>
                                <a:rPr lang="sl-SI" i="1">
                                  <a:latin typeface="Cambria Math" panose="02040503050406030204" pitchFamily="18" charset="0"/>
                                </a:rPr>
                                <m:t>𝑇</m:t>
                              </m:r>
                            </m:sup>
                          </m:sSup>
                          <m:r>
                            <a:rPr lang="sl-SI" i="1">
                              <a:latin typeface="Cambria Math" panose="02040503050406030204" pitchFamily="18" charset="0"/>
                            </a:rPr>
                            <m:t>+</m:t>
                          </m:r>
                          <m:r>
                            <a:rPr lang="sl-SI" i="1">
                              <a:latin typeface="Cambria Math" panose="02040503050406030204" pitchFamily="18" charset="0"/>
                            </a:rPr>
                            <m:t>𝑑𝑝</m:t>
                          </m:r>
                          <m:r>
                            <a:rPr lang="sl-SI" i="1">
                              <a:latin typeface="Cambria Math" panose="02040503050406030204" pitchFamily="18" charset="0"/>
                            </a:rPr>
                            <m:t> </m:t>
                          </m:r>
                          <m:r>
                            <a:rPr lang="sl-SI" i="1">
                              <a:latin typeface="Cambria Math" panose="02040503050406030204" pitchFamily="18" charset="0"/>
                            </a:rPr>
                            <m:t>𝐼</m:t>
                          </m:r>
                          <m:r>
                            <m:rPr>
                              <m:nor/>
                            </m:rPr>
                            <a:rPr lang="sl-SI" dirty="0"/>
                            <m:t>)</m:t>
                          </m:r>
                        </m:e>
                        <m:sup>
                          <m:r>
                            <a:rPr lang="sl-SI" b="0" i="1" smtClean="0">
                              <a:latin typeface="Cambria Math" panose="02040503050406030204" pitchFamily="18" charset="0"/>
                            </a:rPr>
                            <m:t>−1</m:t>
                          </m:r>
                        </m:sup>
                      </m:sSup>
                    </m:oMath>
                  </m:oMathPara>
                </a14:m>
                <a:endParaRPr lang="sl-SI" dirty="0"/>
              </a:p>
            </p:txBody>
          </p:sp>
        </mc:Choice>
        <mc:Fallback xmlns="">
          <p:sp>
            <p:nvSpPr>
              <p:cNvPr id="6" name="PoljeZBesedilom 5">
                <a:extLst>
                  <a:ext uri="{FF2B5EF4-FFF2-40B4-BE49-F238E27FC236}">
                    <a16:creationId xmlns:a16="http://schemas.microsoft.com/office/drawing/2014/main" id="{6918DFCF-7D08-D41A-DED8-E657F2CF1368}"/>
                  </a:ext>
                </a:extLst>
              </p:cNvPr>
              <p:cNvSpPr txBox="1">
                <a:spLocks noRot="1" noChangeAspect="1" noMove="1" noResize="1" noEditPoints="1" noAdjustHandles="1" noChangeArrowheads="1" noChangeShapeType="1" noTextEdit="1"/>
              </p:cNvSpPr>
              <p:nvPr/>
            </p:nvSpPr>
            <p:spPr>
              <a:xfrm>
                <a:off x="129540" y="4809618"/>
                <a:ext cx="4617719" cy="311047"/>
              </a:xfrm>
              <a:prstGeom prst="rect">
                <a:avLst/>
              </a:prstGeom>
              <a:blipFill>
                <a:blip r:embed="rId7"/>
                <a:stretch>
                  <a:fillRect b="-29412"/>
                </a:stretch>
              </a:blipFill>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10" name="PoljeZBesedilom 9">
                <a:extLst>
                  <a:ext uri="{FF2B5EF4-FFF2-40B4-BE49-F238E27FC236}">
                    <a16:creationId xmlns:a16="http://schemas.microsoft.com/office/drawing/2014/main" id="{CA107F7A-C403-E02F-1F59-8E04A8E66F90}"/>
                  </a:ext>
                </a:extLst>
              </p:cNvPr>
              <p:cNvSpPr txBox="1"/>
              <p:nvPr/>
            </p:nvSpPr>
            <p:spPr>
              <a:xfrm>
                <a:off x="1337185" y="2054244"/>
                <a:ext cx="14339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sl-SI" b="0" i="1" smtClean="0">
                          <a:latin typeface="Cambria Math" panose="02040503050406030204" pitchFamily="18" charset="0"/>
                        </a:rPr>
                        <m:t>𝑣</m:t>
                      </m:r>
                      <m:r>
                        <a:rPr lang="sl-SI" b="0" i="1" smtClean="0">
                          <a:latin typeface="Cambria Math" panose="02040503050406030204" pitchFamily="18" charset="0"/>
                        </a:rPr>
                        <m:t>=</m:t>
                      </m:r>
                      <m:r>
                        <a:rPr lang="sl-SI" b="0" i="1" smtClean="0">
                          <a:latin typeface="Cambria Math" panose="02040503050406030204" pitchFamily="18" charset="0"/>
                        </a:rPr>
                        <m:t>𝐽</m:t>
                      </m:r>
                      <m:r>
                        <a:rPr lang="sl-SI" b="0" i="1" smtClean="0">
                          <a:latin typeface="Cambria Math" panose="02040503050406030204" pitchFamily="18" charset="0"/>
                        </a:rPr>
                        <m:t> ∙ </m:t>
                      </m:r>
                      <m:acc>
                        <m:accPr>
                          <m:chr m:val="̇"/>
                          <m:ctrlPr>
                            <a:rPr lang="sl-SI" b="0" i="1" smtClean="0">
                              <a:latin typeface="Cambria Math" panose="02040503050406030204" pitchFamily="18" charset="0"/>
                            </a:rPr>
                          </m:ctrlPr>
                        </m:accPr>
                        <m:e>
                          <m:r>
                            <a:rPr lang="sl-SI" b="0" i="1" smtClean="0">
                              <a:latin typeface="Cambria Math" panose="02040503050406030204" pitchFamily="18" charset="0"/>
                            </a:rPr>
                            <m:t>𝑞</m:t>
                          </m:r>
                        </m:e>
                      </m:acc>
                    </m:oMath>
                  </m:oMathPara>
                </a14:m>
                <a:endParaRPr lang="sl-SI" dirty="0"/>
              </a:p>
            </p:txBody>
          </p:sp>
        </mc:Choice>
        <mc:Fallback xmlns="">
          <p:sp>
            <p:nvSpPr>
              <p:cNvPr id="10" name="PoljeZBesedilom 9">
                <a:extLst>
                  <a:ext uri="{FF2B5EF4-FFF2-40B4-BE49-F238E27FC236}">
                    <a16:creationId xmlns:a16="http://schemas.microsoft.com/office/drawing/2014/main" id="{CA107F7A-C403-E02F-1F59-8E04A8E66F90}"/>
                  </a:ext>
                </a:extLst>
              </p:cNvPr>
              <p:cNvSpPr txBox="1">
                <a:spLocks noRot="1" noChangeAspect="1" noMove="1" noResize="1" noEditPoints="1" noAdjustHandles="1" noChangeArrowheads="1" noChangeShapeType="1" noTextEdit="1"/>
              </p:cNvSpPr>
              <p:nvPr/>
            </p:nvSpPr>
            <p:spPr>
              <a:xfrm>
                <a:off x="1337185" y="2054244"/>
                <a:ext cx="1433983" cy="276999"/>
              </a:xfrm>
              <a:prstGeom prst="rect">
                <a:avLst/>
              </a:prstGeom>
              <a:blipFill>
                <a:blip r:embed="rId8"/>
                <a:stretch>
                  <a:fillRect t="-4444" b="-31111"/>
                </a:stretch>
              </a:blipFill>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11" name="PoljeZBesedilom 10">
                <a:extLst>
                  <a:ext uri="{FF2B5EF4-FFF2-40B4-BE49-F238E27FC236}">
                    <a16:creationId xmlns:a16="http://schemas.microsoft.com/office/drawing/2014/main" id="{45FEB586-126A-0D7D-EFED-03B9B90BA84E}"/>
                  </a:ext>
                </a:extLst>
              </p:cNvPr>
              <p:cNvSpPr txBox="1"/>
              <p:nvPr/>
            </p:nvSpPr>
            <p:spPr>
              <a:xfrm>
                <a:off x="1337185" y="2685543"/>
                <a:ext cx="3654412" cy="296556"/>
              </a:xfrm>
              <a:prstGeom prst="rect">
                <a:avLst/>
              </a:prstGeom>
              <a:noFill/>
            </p:spPr>
            <p:txBody>
              <a:bodyPr wrap="square" lIns="0" tIns="0" rIns="0" bIns="0" rtlCol="0">
                <a:spAutoFit/>
              </a:bodyPr>
              <a:lstStyle/>
              <a:p>
                <a14:m>
                  <m:oMath xmlns:m="http://schemas.openxmlformats.org/officeDocument/2006/math">
                    <m:sSub>
                      <m:sSubPr>
                        <m:ctrlPr>
                          <a:rPr lang="sl-SI" b="0" i="1" smtClean="0">
                            <a:latin typeface="Cambria Math" panose="02040503050406030204" pitchFamily="18" charset="0"/>
                          </a:rPr>
                        </m:ctrlPr>
                      </m:sSubPr>
                      <m:e>
                        <m:r>
                          <a:rPr lang="sl-SI" b="0" i="1" smtClean="0">
                            <a:latin typeface="Cambria Math" panose="02040503050406030204" pitchFamily="18" charset="0"/>
                          </a:rPr>
                          <m:t>𝑇</m:t>
                        </m:r>
                      </m:e>
                      <m:sub>
                        <m:r>
                          <a:rPr lang="sl-SI" b="0" i="1" smtClean="0">
                            <a:latin typeface="Cambria Math" panose="02040503050406030204" pitchFamily="18" charset="0"/>
                          </a:rPr>
                          <m:t>𝑛</m:t>
                        </m:r>
                      </m:sub>
                    </m:sSub>
                    <m:r>
                      <a:rPr lang="sl-SI" b="0" i="1" smtClean="0">
                        <a:latin typeface="Cambria Math" panose="02040503050406030204" pitchFamily="18" charset="0"/>
                      </a:rPr>
                      <m:t>=</m:t>
                    </m:r>
                    <m:sSub>
                      <m:sSubPr>
                        <m:ctrlPr>
                          <a:rPr lang="sl-SI" b="0" i="1" smtClean="0">
                            <a:latin typeface="Cambria Math" panose="02040503050406030204" pitchFamily="18" charset="0"/>
                          </a:rPr>
                        </m:ctrlPr>
                      </m:sSubPr>
                      <m:e>
                        <m:r>
                          <a:rPr lang="sl-SI" b="0" i="1" smtClean="0">
                            <a:latin typeface="Cambria Math" panose="02040503050406030204" pitchFamily="18" charset="0"/>
                          </a:rPr>
                          <m:t>𝑇</m:t>
                        </m:r>
                      </m:e>
                      <m:sub>
                        <m:r>
                          <a:rPr lang="sl-SI" b="0" i="1" smtClean="0">
                            <a:latin typeface="Cambria Math" panose="02040503050406030204" pitchFamily="18" charset="0"/>
                          </a:rPr>
                          <m:t>01</m:t>
                        </m:r>
                      </m:sub>
                    </m:sSub>
                    <m:sSub>
                      <m:sSubPr>
                        <m:ctrlPr>
                          <a:rPr lang="sl-SI" i="1">
                            <a:latin typeface="Cambria Math" panose="02040503050406030204" pitchFamily="18" charset="0"/>
                          </a:rPr>
                        </m:ctrlPr>
                      </m:sSubPr>
                      <m:e>
                        <m:r>
                          <a:rPr lang="sl-SI" b="0" i="1" smtClean="0">
                            <a:latin typeface="Cambria Math" panose="02040503050406030204" pitchFamily="18" charset="0"/>
                          </a:rPr>
                          <m:t>𝑇</m:t>
                        </m:r>
                      </m:e>
                      <m:sub>
                        <m:r>
                          <a:rPr lang="sl-SI" b="0" i="1" smtClean="0">
                            <a:latin typeface="Cambria Math" panose="02040503050406030204" pitchFamily="18" charset="0"/>
                          </a:rPr>
                          <m:t>12</m:t>
                        </m:r>
                      </m:sub>
                    </m:sSub>
                  </m:oMath>
                </a14:m>
                <a:r>
                  <a:rPr lang="sl-SI" dirty="0"/>
                  <a:t> </a:t>
                </a:r>
                <a14:m>
                  <m:oMath xmlns:m="http://schemas.openxmlformats.org/officeDocument/2006/math">
                    <m:sSub>
                      <m:sSubPr>
                        <m:ctrlPr>
                          <a:rPr lang="sl-SI" i="1">
                            <a:latin typeface="Cambria Math" panose="02040503050406030204" pitchFamily="18" charset="0"/>
                          </a:rPr>
                        </m:ctrlPr>
                      </m:sSubPr>
                      <m:e>
                        <m:r>
                          <a:rPr lang="sl-SI" b="0" i="1" smtClean="0">
                            <a:latin typeface="Cambria Math" panose="02040503050406030204" pitchFamily="18" charset="0"/>
                          </a:rPr>
                          <m:t>𝑇</m:t>
                        </m:r>
                      </m:e>
                      <m:sub>
                        <m:r>
                          <a:rPr lang="sl-SI" b="0" i="1" smtClean="0">
                            <a:latin typeface="Cambria Math" panose="02040503050406030204" pitchFamily="18" charset="0"/>
                          </a:rPr>
                          <m:t>23</m:t>
                        </m:r>
                      </m:sub>
                    </m:sSub>
                  </m:oMath>
                </a14:m>
                <a:r>
                  <a:rPr lang="sl-SI" dirty="0"/>
                  <a:t> … </a:t>
                </a:r>
                <a14:m>
                  <m:oMath xmlns:m="http://schemas.openxmlformats.org/officeDocument/2006/math">
                    <m:sSub>
                      <m:sSubPr>
                        <m:ctrlPr>
                          <a:rPr lang="sl-SI" i="1">
                            <a:latin typeface="Cambria Math" panose="02040503050406030204" pitchFamily="18" charset="0"/>
                          </a:rPr>
                        </m:ctrlPr>
                      </m:sSubPr>
                      <m:e>
                        <m:r>
                          <a:rPr lang="sl-SI" b="0" i="1" smtClean="0">
                            <a:latin typeface="Cambria Math" panose="02040503050406030204" pitchFamily="18" charset="0"/>
                          </a:rPr>
                          <m:t>𝑇</m:t>
                        </m:r>
                      </m:e>
                      <m:sub>
                        <m:d>
                          <m:dPr>
                            <m:ctrlPr>
                              <a:rPr lang="sl-SI" b="0" i="1" smtClean="0">
                                <a:latin typeface="Cambria Math" panose="02040503050406030204" pitchFamily="18" charset="0"/>
                              </a:rPr>
                            </m:ctrlPr>
                          </m:dPr>
                          <m:e>
                            <m:r>
                              <a:rPr lang="sl-SI" b="0" i="1" smtClean="0">
                                <a:latin typeface="Cambria Math" panose="02040503050406030204" pitchFamily="18" charset="0"/>
                              </a:rPr>
                              <m:t>𝑛</m:t>
                            </m:r>
                            <m:r>
                              <a:rPr lang="sl-SI" b="0" i="1" smtClean="0">
                                <a:latin typeface="Cambria Math" panose="02040503050406030204" pitchFamily="18" charset="0"/>
                              </a:rPr>
                              <m:t>−1</m:t>
                            </m:r>
                          </m:e>
                        </m:d>
                        <m:r>
                          <a:rPr lang="sl-SI" b="0" i="1" smtClean="0">
                            <a:latin typeface="Cambria Math" panose="02040503050406030204" pitchFamily="18" charset="0"/>
                          </a:rPr>
                          <m:t>𝑛</m:t>
                        </m:r>
                      </m:sub>
                    </m:sSub>
                  </m:oMath>
                </a14:m>
                <a:endParaRPr lang="sl-SI" dirty="0"/>
              </a:p>
            </p:txBody>
          </p:sp>
        </mc:Choice>
        <mc:Fallback xmlns="">
          <p:sp>
            <p:nvSpPr>
              <p:cNvPr id="11" name="PoljeZBesedilom 10">
                <a:extLst>
                  <a:ext uri="{FF2B5EF4-FFF2-40B4-BE49-F238E27FC236}">
                    <a16:creationId xmlns:a16="http://schemas.microsoft.com/office/drawing/2014/main" id="{45FEB586-126A-0D7D-EFED-03B9B90BA84E}"/>
                  </a:ext>
                </a:extLst>
              </p:cNvPr>
              <p:cNvSpPr txBox="1">
                <a:spLocks noRot="1" noChangeAspect="1" noMove="1" noResize="1" noEditPoints="1" noAdjustHandles="1" noChangeArrowheads="1" noChangeShapeType="1" noTextEdit="1"/>
              </p:cNvSpPr>
              <p:nvPr/>
            </p:nvSpPr>
            <p:spPr>
              <a:xfrm>
                <a:off x="1337185" y="2685543"/>
                <a:ext cx="3654412" cy="296556"/>
              </a:xfrm>
              <a:prstGeom prst="rect">
                <a:avLst/>
              </a:prstGeom>
              <a:blipFill>
                <a:blip r:embed="rId9"/>
                <a:stretch>
                  <a:fillRect l="-2167" t="-25000" b="-43750"/>
                </a:stretch>
              </a:blipFill>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13" name="PoljeZBesedilom 12">
                <a:extLst>
                  <a:ext uri="{FF2B5EF4-FFF2-40B4-BE49-F238E27FC236}">
                    <a16:creationId xmlns:a16="http://schemas.microsoft.com/office/drawing/2014/main" id="{E95A4D68-6E05-AB43-4368-3F0712A132B5}"/>
                  </a:ext>
                </a:extLst>
              </p:cNvPr>
              <p:cNvSpPr txBox="1"/>
              <p:nvPr/>
            </p:nvSpPr>
            <p:spPr>
              <a:xfrm>
                <a:off x="1299756" y="3314048"/>
                <a:ext cx="2654090" cy="369332"/>
              </a:xfrm>
              <a:prstGeom prst="rect">
                <a:avLst/>
              </a:prstGeom>
              <a:noFill/>
            </p:spPr>
            <p:txBody>
              <a:bodyPr wrap="square">
                <a:spAutoFit/>
              </a:bodyPr>
              <a:lstStyle/>
              <a:p>
                <a14:m>
                  <m:oMath xmlns:m="http://schemas.openxmlformats.org/officeDocument/2006/math">
                    <m:sSub>
                      <m:sSubPr>
                        <m:ctrlPr>
                          <a:rPr lang="sl-SI" b="0" i="1" smtClean="0">
                            <a:latin typeface="Cambria Math" panose="02040503050406030204" pitchFamily="18" charset="0"/>
                          </a:rPr>
                        </m:ctrlPr>
                      </m:sSubPr>
                      <m:e>
                        <m:r>
                          <a:rPr lang="sl-SI" b="0" i="1" smtClean="0">
                            <a:latin typeface="Cambria Math" panose="02040503050406030204" pitchFamily="18" charset="0"/>
                          </a:rPr>
                          <m:t>𝐽</m:t>
                        </m:r>
                      </m:e>
                      <m:sub>
                        <m:r>
                          <a:rPr lang="sl-SI" b="0" i="1" smtClean="0">
                            <a:latin typeface="Cambria Math" panose="02040503050406030204" pitchFamily="18" charset="0"/>
                          </a:rPr>
                          <m:t>1</m:t>
                        </m:r>
                      </m:sub>
                    </m:sSub>
                    <m:r>
                      <a:rPr lang="sl-SI" b="0" i="1" smtClean="0">
                        <a:latin typeface="Cambria Math" panose="02040503050406030204" pitchFamily="18" charset="0"/>
                      </a:rPr>
                      <m:t>,  </m:t>
                    </m:r>
                    <m:sSub>
                      <m:sSubPr>
                        <m:ctrlPr>
                          <a:rPr lang="sl-SI" i="1">
                            <a:latin typeface="Cambria Math" panose="02040503050406030204" pitchFamily="18" charset="0"/>
                          </a:rPr>
                        </m:ctrlPr>
                      </m:sSubPr>
                      <m:e>
                        <m:r>
                          <a:rPr lang="sl-SI" b="0" i="1" smtClean="0">
                            <a:latin typeface="Cambria Math" panose="02040503050406030204" pitchFamily="18" charset="0"/>
                          </a:rPr>
                          <m:t>𝐽</m:t>
                        </m:r>
                      </m:e>
                      <m:sub>
                        <m:r>
                          <a:rPr lang="sl-SI" b="0" i="1" smtClean="0">
                            <a:latin typeface="Cambria Math" panose="02040503050406030204" pitchFamily="18" charset="0"/>
                          </a:rPr>
                          <m:t>2</m:t>
                        </m:r>
                      </m:sub>
                    </m:sSub>
                  </m:oMath>
                </a14:m>
                <a:r>
                  <a:rPr lang="sl-SI" dirty="0"/>
                  <a:t>,  </a:t>
                </a:r>
                <a14:m>
                  <m:oMath xmlns:m="http://schemas.openxmlformats.org/officeDocument/2006/math">
                    <m:sSub>
                      <m:sSubPr>
                        <m:ctrlPr>
                          <a:rPr lang="sl-SI" i="1">
                            <a:latin typeface="Cambria Math" panose="02040503050406030204" pitchFamily="18" charset="0"/>
                          </a:rPr>
                        </m:ctrlPr>
                      </m:sSubPr>
                      <m:e>
                        <m:r>
                          <a:rPr lang="sl-SI" b="0" i="1" smtClean="0">
                            <a:latin typeface="Cambria Math" panose="02040503050406030204" pitchFamily="18" charset="0"/>
                          </a:rPr>
                          <m:t>𝐽</m:t>
                        </m:r>
                      </m:e>
                      <m:sub>
                        <m:r>
                          <a:rPr lang="sl-SI" b="0" i="1" smtClean="0">
                            <a:latin typeface="Cambria Math" panose="02040503050406030204" pitchFamily="18" charset="0"/>
                          </a:rPr>
                          <m:t>3</m:t>
                        </m:r>
                      </m:sub>
                    </m:sSub>
                  </m:oMath>
                </a14:m>
                <a:r>
                  <a:rPr lang="sl-SI" dirty="0"/>
                  <a:t> … </a:t>
                </a:r>
                <a14:m>
                  <m:oMath xmlns:m="http://schemas.openxmlformats.org/officeDocument/2006/math">
                    <m:sSub>
                      <m:sSubPr>
                        <m:ctrlPr>
                          <a:rPr lang="sl-SI" i="1">
                            <a:latin typeface="Cambria Math" panose="02040503050406030204" pitchFamily="18" charset="0"/>
                          </a:rPr>
                        </m:ctrlPr>
                      </m:sSubPr>
                      <m:e>
                        <m:r>
                          <a:rPr lang="sl-SI" i="1">
                            <a:latin typeface="Cambria Math" panose="02040503050406030204" pitchFamily="18" charset="0"/>
                          </a:rPr>
                          <m:t>𝐽</m:t>
                        </m:r>
                      </m:e>
                      <m:sub>
                        <m:r>
                          <a:rPr lang="sl-SI" b="0" i="1" smtClean="0">
                            <a:latin typeface="Cambria Math" panose="02040503050406030204" pitchFamily="18" charset="0"/>
                          </a:rPr>
                          <m:t>𝑛</m:t>
                        </m:r>
                      </m:sub>
                    </m:sSub>
                  </m:oMath>
                </a14:m>
                <a:endParaRPr lang="sl-SI" dirty="0"/>
              </a:p>
            </p:txBody>
          </p:sp>
        </mc:Choice>
        <mc:Fallback xmlns="">
          <p:sp>
            <p:nvSpPr>
              <p:cNvPr id="13" name="PoljeZBesedilom 12">
                <a:extLst>
                  <a:ext uri="{FF2B5EF4-FFF2-40B4-BE49-F238E27FC236}">
                    <a16:creationId xmlns:a16="http://schemas.microsoft.com/office/drawing/2014/main" id="{E95A4D68-6E05-AB43-4368-3F0712A132B5}"/>
                  </a:ext>
                </a:extLst>
              </p:cNvPr>
              <p:cNvSpPr txBox="1">
                <a:spLocks noRot="1" noChangeAspect="1" noMove="1" noResize="1" noEditPoints="1" noAdjustHandles="1" noChangeArrowheads="1" noChangeShapeType="1" noTextEdit="1"/>
              </p:cNvSpPr>
              <p:nvPr/>
            </p:nvSpPr>
            <p:spPr>
              <a:xfrm>
                <a:off x="1299756" y="3314048"/>
                <a:ext cx="2654090" cy="369332"/>
              </a:xfrm>
              <a:prstGeom prst="rect">
                <a:avLst/>
              </a:prstGeom>
              <a:blipFill>
                <a:blip r:embed="rId10"/>
                <a:stretch>
                  <a:fillRect l="-459" t="-10000" b="-26667"/>
                </a:stretch>
              </a:blipFill>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14" name="PoljeZBesedilom 13">
                <a:extLst>
                  <a:ext uri="{FF2B5EF4-FFF2-40B4-BE49-F238E27FC236}">
                    <a16:creationId xmlns:a16="http://schemas.microsoft.com/office/drawing/2014/main" id="{BB882EA0-63FE-AFC9-5134-62E1293BD4BC}"/>
                  </a:ext>
                </a:extLst>
              </p:cNvPr>
              <p:cNvSpPr txBox="1"/>
              <p:nvPr/>
            </p:nvSpPr>
            <p:spPr>
              <a:xfrm>
                <a:off x="4793276" y="2789669"/>
                <a:ext cx="6882012" cy="1560427"/>
              </a:xfrm>
              <a:prstGeom prst="rect">
                <a:avLst/>
              </a:prstGeom>
              <a:noFill/>
            </p:spPr>
            <p:txBody>
              <a:bodyPr wrap="none" lIns="0" tIns="0" rIns="0" bIns="0" rtlCol="0">
                <a:spAutoFit/>
              </a:bodyPr>
              <a:lstStyle/>
              <a:p>
                <a:r>
                  <a:rPr lang="sl-SI" sz="2000" b="0" i="1" dirty="0" err="1">
                    <a:latin typeface="Cambria Math" panose="02040503050406030204" pitchFamily="18" charset="0"/>
                  </a:rPr>
                  <a:t>Avoidance</a:t>
                </a:r>
                <a:r>
                  <a:rPr lang="sl-SI" sz="2000" b="0" i="1" dirty="0">
                    <a:latin typeface="Cambria Math" panose="02040503050406030204" pitchFamily="18" charset="0"/>
                  </a:rPr>
                  <a:t> </a:t>
                </a:r>
                <a:r>
                  <a:rPr lang="sl-SI" sz="2000" b="0" i="1" dirty="0" err="1">
                    <a:latin typeface="Cambria Math" panose="02040503050406030204" pitchFamily="18" charset="0"/>
                  </a:rPr>
                  <a:t>tasks</a:t>
                </a:r>
                <a:r>
                  <a:rPr lang="sl-SI" sz="2000" b="0" i="1" dirty="0">
                    <a:latin typeface="Cambria Math" panose="02040503050406030204" pitchFamily="18" charset="0"/>
                  </a:rPr>
                  <a:t> </a:t>
                </a:r>
                <a:r>
                  <a:rPr lang="sl-SI" sz="2000" b="0" i="1" dirty="0" err="1">
                    <a:latin typeface="Cambria Math" panose="02040503050406030204" pitchFamily="18" charset="0"/>
                  </a:rPr>
                  <a:t>for</a:t>
                </a:r>
                <a:r>
                  <a:rPr lang="sl-SI" sz="2000" b="0" i="1" dirty="0">
                    <a:latin typeface="Cambria Math" panose="02040503050406030204" pitchFamily="18" charset="0"/>
                  </a:rPr>
                  <a:t> </a:t>
                </a:r>
                <a:r>
                  <a:rPr lang="sl-SI" sz="2000" b="0" i="1" dirty="0" err="1">
                    <a:latin typeface="Cambria Math" panose="02040503050406030204" pitchFamily="18" charset="0"/>
                  </a:rPr>
                  <a:t>arm</a:t>
                </a:r>
                <a:r>
                  <a:rPr lang="sl-SI" sz="2000" b="0" i="1" dirty="0">
                    <a:latin typeface="Cambria Math" panose="02040503050406030204" pitchFamily="18" charset="0"/>
                  </a:rPr>
                  <a:t> </a:t>
                </a:r>
                <a:r>
                  <a:rPr lang="sl-SI" sz="2000" b="0" i="1" dirty="0" err="1">
                    <a:latin typeface="Cambria Math" panose="02040503050406030204" pitchFamily="18" charset="0"/>
                  </a:rPr>
                  <a:t>segments</a:t>
                </a:r>
                <a:endParaRPr lang="sl-SI" sz="2000" b="0" i="1" dirty="0">
                  <a:latin typeface="Cambria Math" panose="02040503050406030204" pitchFamily="18" charset="0"/>
                </a:endParaRPr>
              </a:p>
              <a:p>
                <a:r>
                  <a:rPr lang="sl-SI" sz="2400" b="0" dirty="0"/>
                  <a:t> </a:t>
                </a:r>
                <a14:m>
                  <m:oMath xmlns:m="http://schemas.openxmlformats.org/officeDocument/2006/math">
                    <m:sSub>
                      <m:sSubPr>
                        <m:ctrlPr>
                          <a:rPr lang="sl-SI" sz="2400" b="0" i="1" smtClean="0">
                            <a:latin typeface="Cambria Math" panose="02040503050406030204" pitchFamily="18" charset="0"/>
                          </a:rPr>
                        </m:ctrlPr>
                      </m:sSubPr>
                      <m:e>
                        <m:acc>
                          <m:accPr>
                            <m:chr m:val="̇"/>
                            <m:ctrlPr>
                              <a:rPr lang="sl-SI" sz="2400" b="0" i="1" smtClean="0">
                                <a:latin typeface="Cambria Math" panose="02040503050406030204" pitchFamily="18" charset="0"/>
                              </a:rPr>
                            </m:ctrlPr>
                          </m:accPr>
                          <m:e>
                            <m:r>
                              <a:rPr lang="sl-SI" sz="2400" b="0" i="1" smtClean="0">
                                <a:latin typeface="Cambria Math" panose="02040503050406030204" pitchFamily="18" charset="0"/>
                              </a:rPr>
                              <m:t>𝑞</m:t>
                            </m:r>
                          </m:e>
                        </m:acc>
                      </m:e>
                      <m:sub>
                        <m:r>
                          <a:rPr lang="sl-SI" sz="2400" b="0" i="1" smtClean="0">
                            <a:latin typeface="Cambria Math" panose="02040503050406030204" pitchFamily="18" charset="0"/>
                          </a:rPr>
                          <m:t>𝑖</m:t>
                        </m:r>
                      </m:sub>
                    </m:sSub>
                    <m:r>
                      <a:rPr lang="sl-SI" sz="2400" b="0" i="1" smtClean="0">
                        <a:latin typeface="Cambria Math" panose="02040503050406030204" pitchFamily="18" charset="0"/>
                      </a:rPr>
                      <m:t>=</m:t>
                    </m:r>
                    <m:sSup>
                      <m:sSupPr>
                        <m:ctrlPr>
                          <a:rPr lang="sl-SI" sz="2400" i="1">
                            <a:latin typeface="Cambria Math" panose="02040503050406030204" pitchFamily="18" charset="0"/>
                          </a:rPr>
                        </m:ctrlPr>
                      </m:sSupPr>
                      <m:e>
                        <m:r>
                          <a:rPr lang="sl-SI" sz="2400" i="1">
                            <a:latin typeface="Cambria Math" panose="02040503050406030204" pitchFamily="18" charset="0"/>
                          </a:rPr>
                          <m:t>(</m:t>
                        </m:r>
                        <m:sSub>
                          <m:sSubPr>
                            <m:ctrlPr>
                              <a:rPr lang="sl-SI" sz="2400" i="1">
                                <a:latin typeface="Cambria Math" panose="02040503050406030204" pitchFamily="18" charset="0"/>
                              </a:rPr>
                            </m:ctrlPr>
                          </m:sSubPr>
                          <m:e>
                            <m:r>
                              <a:rPr lang="sl-SI" sz="2400" i="1">
                                <a:latin typeface="Cambria Math" panose="02040503050406030204" pitchFamily="18" charset="0"/>
                              </a:rPr>
                              <m:t>𝐽</m:t>
                            </m:r>
                          </m:e>
                          <m:sub>
                            <m:r>
                              <a:rPr lang="sl-SI" sz="2400" i="1">
                                <a:latin typeface="Cambria Math" panose="02040503050406030204" pitchFamily="18" charset="0"/>
                              </a:rPr>
                              <m:t>0</m:t>
                            </m:r>
                            <m:r>
                              <a:rPr lang="sl-SI" sz="2400" i="1">
                                <a:latin typeface="Cambria Math" panose="02040503050406030204" pitchFamily="18" charset="0"/>
                              </a:rPr>
                              <m:t>𝑖</m:t>
                            </m:r>
                          </m:sub>
                        </m:sSub>
                        <m:r>
                          <a:rPr lang="sl-SI" sz="2400" i="1">
                            <a:latin typeface="Cambria Math" panose="02040503050406030204" pitchFamily="18" charset="0"/>
                          </a:rPr>
                          <m:t>𝑁</m:t>
                        </m:r>
                        <m:r>
                          <a:rPr lang="sl-SI" sz="2400" i="1">
                            <a:latin typeface="Cambria Math" panose="02040503050406030204" pitchFamily="18" charset="0"/>
                          </a:rPr>
                          <m:t>)</m:t>
                        </m:r>
                      </m:e>
                      <m:sup>
                        <m:r>
                          <a:rPr lang="sl-SI" sz="2400" i="1">
                            <a:latin typeface="Cambria Math" panose="02040503050406030204" pitchFamily="18" charset="0"/>
                          </a:rPr>
                          <m:t>#</m:t>
                        </m:r>
                      </m:sup>
                    </m:sSup>
                  </m:oMath>
                </a14:m>
                <a:r>
                  <a:rPr lang="sl-SI" sz="2400" dirty="0"/>
                  <a:t>(</a:t>
                </a:r>
                <a14:m>
                  <m:oMath xmlns:m="http://schemas.openxmlformats.org/officeDocument/2006/math">
                    <m:acc>
                      <m:accPr>
                        <m:chr m:val="⃑"/>
                        <m:ctrlPr>
                          <a:rPr lang="sl-SI" sz="2400" i="1">
                            <a:latin typeface="Cambria Math" panose="02040503050406030204" pitchFamily="18" charset="0"/>
                          </a:rPr>
                        </m:ctrlPr>
                      </m:accPr>
                      <m:e>
                        <m:sSub>
                          <m:sSubPr>
                            <m:ctrlPr>
                              <a:rPr lang="sl-SI" sz="2400" i="1">
                                <a:latin typeface="Cambria Math" panose="02040503050406030204" pitchFamily="18" charset="0"/>
                              </a:rPr>
                            </m:ctrlPr>
                          </m:sSubPr>
                          <m:e>
                            <m:r>
                              <a:rPr lang="sl-SI" sz="2400" i="1">
                                <a:latin typeface="Cambria Math" panose="02040503050406030204" pitchFamily="18" charset="0"/>
                              </a:rPr>
                              <m:t>𝑑</m:t>
                            </m:r>
                          </m:e>
                          <m:sub>
                            <m:r>
                              <a:rPr lang="sl-SI" sz="2400" i="1">
                                <a:latin typeface="Cambria Math" panose="02040503050406030204" pitchFamily="18" charset="0"/>
                              </a:rPr>
                              <m:t>𝑖</m:t>
                            </m:r>
                          </m:sub>
                        </m:sSub>
                      </m:e>
                    </m:acc>
                    <m:r>
                      <a:rPr lang="sl-SI" sz="2400" b="0" i="1" smtClean="0">
                        <a:latin typeface="Cambria Math" panose="02040503050406030204" pitchFamily="18" charset="0"/>
                      </a:rPr>
                      <m:t>−</m:t>
                    </m:r>
                    <m:sSub>
                      <m:sSubPr>
                        <m:ctrlPr>
                          <a:rPr lang="sl-SI" sz="2400" b="0" i="1" smtClean="0">
                            <a:latin typeface="Cambria Math" panose="02040503050406030204" pitchFamily="18" charset="0"/>
                          </a:rPr>
                        </m:ctrlPr>
                      </m:sSubPr>
                      <m:e>
                        <m:r>
                          <a:rPr lang="sl-SI" sz="2400" b="0" i="1" smtClean="0">
                            <a:latin typeface="Cambria Math" panose="02040503050406030204" pitchFamily="18" charset="0"/>
                          </a:rPr>
                          <m:t>𝐽</m:t>
                        </m:r>
                      </m:e>
                      <m:sub>
                        <m:r>
                          <a:rPr lang="sl-SI" sz="2400" b="0" i="1" smtClean="0">
                            <a:latin typeface="Cambria Math" panose="02040503050406030204" pitchFamily="18" charset="0"/>
                          </a:rPr>
                          <m:t>𝑖</m:t>
                        </m:r>
                      </m:sub>
                    </m:sSub>
                    <m:sSup>
                      <m:sSupPr>
                        <m:ctrlPr>
                          <a:rPr lang="sl-SI" sz="2400" b="0" i="1" smtClean="0">
                            <a:latin typeface="Cambria Math" panose="02040503050406030204" pitchFamily="18" charset="0"/>
                          </a:rPr>
                        </m:ctrlPr>
                      </m:sSupPr>
                      <m:e>
                        <m:r>
                          <a:rPr lang="sl-SI" sz="2400" b="0" i="1" smtClean="0">
                            <a:latin typeface="Cambria Math" panose="02040503050406030204" pitchFamily="18" charset="0"/>
                          </a:rPr>
                          <m:t>𝐽</m:t>
                        </m:r>
                      </m:e>
                      <m:sup>
                        <m:r>
                          <a:rPr lang="sl-SI" sz="2400" b="0" i="1" smtClean="0">
                            <a:latin typeface="Cambria Math" panose="02040503050406030204" pitchFamily="18" charset="0"/>
                          </a:rPr>
                          <m:t>#</m:t>
                        </m:r>
                      </m:sup>
                    </m:sSup>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sl-SI" sz="2400" i="1">
                                <a:latin typeface="Cambria Math" panose="02040503050406030204" pitchFamily="18" charset="0"/>
                              </a:rPr>
                              <m:t>𝑣</m:t>
                            </m:r>
                          </m:e>
                        </m:acc>
                      </m:e>
                      <m:sub>
                        <m:r>
                          <a:rPr lang="sl-SI" sz="2400" i="1">
                            <a:latin typeface="Cambria Math" panose="02040503050406030204" pitchFamily="18" charset="0"/>
                          </a:rPr>
                          <m:t>𝑝</m:t>
                        </m:r>
                      </m:sub>
                    </m:sSub>
                  </m:oMath>
                </a14:m>
                <a:r>
                  <a:rPr lang="sl-SI" sz="2400" dirty="0"/>
                  <a:t>)</a:t>
                </a:r>
              </a:p>
              <a:p>
                <a:r>
                  <a:rPr lang="sl-SI" sz="2400" b="0" dirty="0"/>
                  <a:t> </a:t>
                </a:r>
                <a14:m>
                  <m:oMath xmlns:m="http://schemas.openxmlformats.org/officeDocument/2006/math">
                    <m:sSup>
                      <m:sSupPr>
                        <m:ctrlPr>
                          <a:rPr lang="sl-SI" sz="2400" b="0" i="1" smtClean="0">
                            <a:latin typeface="Cambria Math" panose="02040503050406030204" pitchFamily="18" charset="0"/>
                          </a:rPr>
                        </m:ctrlPr>
                      </m:sSupPr>
                      <m:e>
                        <m:r>
                          <a:rPr lang="sl-SI" sz="2400" i="1">
                            <a:latin typeface="Cambria Math" panose="02040503050406030204" pitchFamily="18" charset="0"/>
                          </a:rPr>
                          <m:t>(</m:t>
                        </m:r>
                        <m:sSub>
                          <m:sSubPr>
                            <m:ctrlPr>
                              <a:rPr lang="sl-SI" sz="2400" i="1">
                                <a:latin typeface="Cambria Math" panose="02040503050406030204" pitchFamily="18" charset="0"/>
                              </a:rPr>
                            </m:ctrlPr>
                          </m:sSubPr>
                          <m:e>
                            <m:r>
                              <a:rPr lang="sl-SI" sz="2400" i="1">
                                <a:latin typeface="Cambria Math" panose="02040503050406030204" pitchFamily="18" charset="0"/>
                              </a:rPr>
                              <m:t>𝐽</m:t>
                            </m:r>
                          </m:e>
                          <m:sub>
                            <m:r>
                              <a:rPr lang="sl-SI" sz="2400" i="1">
                                <a:latin typeface="Cambria Math" panose="02040503050406030204" pitchFamily="18" charset="0"/>
                              </a:rPr>
                              <m:t>0</m:t>
                            </m:r>
                            <m:r>
                              <a:rPr lang="sl-SI" sz="2400" i="1">
                                <a:latin typeface="Cambria Math" panose="02040503050406030204" pitchFamily="18" charset="0"/>
                              </a:rPr>
                              <m:t>𝑖</m:t>
                            </m:r>
                          </m:sub>
                        </m:sSub>
                        <m:r>
                          <a:rPr lang="sl-SI" sz="2400" i="1">
                            <a:latin typeface="Cambria Math" panose="02040503050406030204" pitchFamily="18" charset="0"/>
                          </a:rPr>
                          <m:t>𝑁</m:t>
                        </m:r>
                        <m:r>
                          <a:rPr lang="sl-SI" sz="2400" i="1">
                            <a:latin typeface="Cambria Math" panose="02040503050406030204" pitchFamily="18" charset="0"/>
                          </a:rPr>
                          <m:t>)</m:t>
                        </m:r>
                      </m:e>
                      <m:sup>
                        <m:r>
                          <a:rPr lang="sl-SI" sz="2400" b="0" i="1" smtClean="0">
                            <a:latin typeface="Cambria Math" panose="02040503050406030204" pitchFamily="18" charset="0"/>
                          </a:rPr>
                          <m:t>#</m:t>
                        </m:r>
                      </m:sup>
                    </m:sSup>
                    <m:r>
                      <a:rPr lang="sl-SI" sz="2400" b="0" i="1" smtClean="0">
                        <a:latin typeface="Cambria Math" panose="02040503050406030204" pitchFamily="18" charset="0"/>
                      </a:rPr>
                      <m:t>=</m:t>
                    </m:r>
                    <m:sSup>
                      <m:sSupPr>
                        <m:ctrlPr>
                          <a:rPr lang="sl-SI" sz="2400" b="0" i="1" smtClean="0">
                            <a:latin typeface="Cambria Math" panose="02040503050406030204" pitchFamily="18" charset="0"/>
                          </a:rPr>
                        </m:ctrlPr>
                      </m:sSupPr>
                      <m:e>
                        <m:r>
                          <a:rPr lang="sl-SI" sz="2400" b="0" i="1" smtClean="0">
                            <a:latin typeface="Cambria Math" panose="02040503050406030204" pitchFamily="18" charset="0"/>
                          </a:rPr>
                          <m:t>(</m:t>
                        </m:r>
                        <m:sSubSup>
                          <m:sSubSupPr>
                            <m:ctrlPr>
                              <a:rPr lang="sl-SI" sz="2400" b="0" i="1" smtClean="0">
                                <a:latin typeface="Cambria Math" panose="02040503050406030204" pitchFamily="18" charset="0"/>
                              </a:rPr>
                            </m:ctrlPr>
                          </m:sSubSupPr>
                          <m:e>
                            <m:r>
                              <a:rPr lang="sl-SI" sz="2400" b="0" i="1" smtClean="0">
                                <a:latin typeface="Cambria Math" panose="02040503050406030204" pitchFamily="18" charset="0"/>
                              </a:rPr>
                              <m:t>𝐽</m:t>
                            </m:r>
                          </m:e>
                          <m:sub>
                            <m:r>
                              <a:rPr lang="sl-SI" sz="2400" b="0" i="1" smtClean="0">
                                <a:latin typeface="Cambria Math" panose="02040503050406030204" pitchFamily="18" charset="0"/>
                              </a:rPr>
                              <m:t>0</m:t>
                            </m:r>
                            <m:r>
                              <a:rPr lang="sl-SI" sz="2400" b="0" i="1" smtClean="0">
                                <a:latin typeface="Cambria Math" panose="02040503050406030204" pitchFamily="18" charset="0"/>
                              </a:rPr>
                              <m:t>𝑖</m:t>
                            </m:r>
                          </m:sub>
                          <m:sup/>
                        </m:sSubSup>
                        <m:r>
                          <a:rPr lang="sl-SI" sz="2400" b="0" i="1" smtClean="0">
                            <a:latin typeface="Cambria Math" panose="02040503050406030204" pitchFamily="18" charset="0"/>
                          </a:rPr>
                          <m:t>𝑁</m:t>
                        </m:r>
                        <m:r>
                          <a:rPr lang="sl-SI" sz="2400" b="0" i="1" smtClean="0">
                            <a:latin typeface="Cambria Math" panose="02040503050406030204" pitchFamily="18" charset="0"/>
                          </a:rPr>
                          <m:t>)</m:t>
                        </m:r>
                      </m:e>
                      <m:sup>
                        <m:r>
                          <a:rPr lang="sl-SI" sz="2400" b="0" i="1" smtClean="0">
                            <a:latin typeface="Cambria Math" panose="02040503050406030204" pitchFamily="18" charset="0"/>
                          </a:rPr>
                          <m:t>𝑇</m:t>
                        </m:r>
                      </m:sup>
                    </m:sSup>
                    <m:sSup>
                      <m:sSupPr>
                        <m:ctrlPr>
                          <a:rPr lang="sl-SI" sz="2400" b="0" i="1" smtClean="0">
                            <a:latin typeface="Cambria Math" panose="02040503050406030204" pitchFamily="18" charset="0"/>
                          </a:rPr>
                        </m:ctrlPr>
                      </m:sSupPr>
                      <m:e>
                        <m:r>
                          <a:rPr lang="sl-SI" sz="2400" b="0" i="1" smtClean="0">
                            <a:latin typeface="Cambria Math" panose="02040503050406030204" pitchFamily="18" charset="0"/>
                          </a:rPr>
                          <m:t>(</m:t>
                        </m:r>
                        <m:sSubSup>
                          <m:sSubSupPr>
                            <m:ctrlPr>
                              <a:rPr lang="sl-SI" sz="2400" i="1">
                                <a:latin typeface="Cambria Math" panose="02040503050406030204" pitchFamily="18" charset="0"/>
                              </a:rPr>
                            </m:ctrlPr>
                          </m:sSubSupPr>
                          <m:e>
                            <m:r>
                              <a:rPr lang="sl-SI" sz="2400" i="1">
                                <a:latin typeface="Cambria Math" panose="02040503050406030204" pitchFamily="18" charset="0"/>
                              </a:rPr>
                              <m:t>𝐽</m:t>
                            </m:r>
                          </m:e>
                          <m:sub>
                            <m:r>
                              <a:rPr lang="sl-SI" sz="2400" i="1">
                                <a:latin typeface="Cambria Math" panose="02040503050406030204" pitchFamily="18" charset="0"/>
                              </a:rPr>
                              <m:t>0</m:t>
                            </m:r>
                            <m:r>
                              <a:rPr lang="sl-SI" sz="2400" i="1">
                                <a:latin typeface="Cambria Math" panose="02040503050406030204" pitchFamily="18" charset="0"/>
                              </a:rPr>
                              <m:t>𝑖</m:t>
                            </m:r>
                          </m:sub>
                          <m:sup/>
                        </m:sSubSup>
                        <m:r>
                          <a:rPr lang="sl-SI" sz="2400" i="1">
                            <a:latin typeface="Cambria Math" panose="02040503050406030204" pitchFamily="18" charset="0"/>
                          </a:rPr>
                          <m:t>𝑁</m:t>
                        </m:r>
                        <m:sSup>
                          <m:sSupPr>
                            <m:ctrlPr>
                              <a:rPr lang="sl-SI" sz="2400" i="1">
                                <a:latin typeface="Cambria Math" panose="02040503050406030204" pitchFamily="18" charset="0"/>
                              </a:rPr>
                            </m:ctrlPr>
                          </m:sSupPr>
                          <m:e>
                            <m:r>
                              <a:rPr lang="sl-SI" sz="2400" i="1">
                                <a:latin typeface="Cambria Math" panose="02040503050406030204" pitchFamily="18" charset="0"/>
                              </a:rPr>
                              <m:t>(</m:t>
                            </m:r>
                            <m:sSubSup>
                              <m:sSubSupPr>
                                <m:ctrlPr>
                                  <a:rPr lang="sl-SI" sz="2400" i="1">
                                    <a:latin typeface="Cambria Math" panose="02040503050406030204" pitchFamily="18" charset="0"/>
                                  </a:rPr>
                                </m:ctrlPr>
                              </m:sSubSupPr>
                              <m:e>
                                <m:r>
                                  <a:rPr lang="sl-SI" sz="2400" i="1">
                                    <a:latin typeface="Cambria Math" panose="02040503050406030204" pitchFamily="18" charset="0"/>
                                  </a:rPr>
                                  <m:t>𝐽</m:t>
                                </m:r>
                              </m:e>
                              <m:sub>
                                <m:r>
                                  <a:rPr lang="sl-SI" sz="2400" i="1">
                                    <a:latin typeface="Cambria Math" panose="02040503050406030204" pitchFamily="18" charset="0"/>
                                  </a:rPr>
                                  <m:t>0</m:t>
                                </m:r>
                                <m:r>
                                  <a:rPr lang="sl-SI" sz="2400" i="1">
                                    <a:latin typeface="Cambria Math" panose="02040503050406030204" pitchFamily="18" charset="0"/>
                                  </a:rPr>
                                  <m:t>𝑖</m:t>
                                </m:r>
                              </m:sub>
                              <m:sup/>
                            </m:sSubSup>
                            <m:r>
                              <a:rPr lang="sl-SI" sz="2400" i="1">
                                <a:latin typeface="Cambria Math" panose="02040503050406030204" pitchFamily="18" charset="0"/>
                              </a:rPr>
                              <m:t>𝑁</m:t>
                            </m:r>
                            <m:r>
                              <a:rPr lang="sl-SI" sz="2400" i="1">
                                <a:latin typeface="Cambria Math" panose="02040503050406030204" pitchFamily="18" charset="0"/>
                              </a:rPr>
                              <m:t>)</m:t>
                            </m:r>
                          </m:e>
                          <m:sup>
                            <m:r>
                              <a:rPr lang="sl-SI" sz="2400" i="1">
                                <a:latin typeface="Cambria Math" panose="02040503050406030204" pitchFamily="18" charset="0"/>
                              </a:rPr>
                              <m:t>𝑇</m:t>
                            </m:r>
                          </m:sup>
                        </m:sSup>
                        <m:r>
                          <a:rPr lang="sl-SI" sz="2400" b="0" i="1" smtClean="0">
                            <a:latin typeface="Cambria Math" panose="02040503050406030204" pitchFamily="18" charset="0"/>
                          </a:rPr>
                          <m:t>)</m:t>
                        </m:r>
                      </m:e>
                      <m:sup>
                        <m:r>
                          <a:rPr lang="sl-SI" sz="2400" b="0" i="1" smtClean="0">
                            <a:latin typeface="Cambria Math" panose="02040503050406030204" pitchFamily="18" charset="0"/>
                          </a:rPr>
                          <m:t>−1</m:t>
                        </m:r>
                      </m:sup>
                    </m:sSup>
                    <m:r>
                      <a:rPr lang="sl-SI" sz="2400" b="0" i="1" smtClean="0">
                        <a:latin typeface="Cambria Math" panose="02040503050406030204" pitchFamily="18" charset="0"/>
                      </a:rPr>
                      <m:t>=</m:t>
                    </m:r>
                    <m:r>
                      <a:rPr lang="sl-SI" sz="2400" b="0" i="1" smtClean="0">
                        <a:latin typeface="Cambria Math" panose="02040503050406030204" pitchFamily="18" charset="0"/>
                      </a:rPr>
                      <m:t>𝑁</m:t>
                    </m:r>
                    <m:sSubSup>
                      <m:sSubSupPr>
                        <m:ctrlPr>
                          <a:rPr lang="sl-SI" sz="2400" b="0" i="1" smtClean="0">
                            <a:latin typeface="Cambria Math" panose="02040503050406030204" pitchFamily="18" charset="0"/>
                          </a:rPr>
                        </m:ctrlPr>
                      </m:sSubSupPr>
                      <m:e>
                        <m:r>
                          <a:rPr lang="sl-SI" sz="2400" b="0" i="1" smtClean="0">
                            <a:latin typeface="Cambria Math" panose="02040503050406030204" pitchFamily="18" charset="0"/>
                          </a:rPr>
                          <m:t>𝐽</m:t>
                        </m:r>
                      </m:e>
                      <m:sub>
                        <m:r>
                          <a:rPr lang="sl-SI" sz="2400" b="0" i="1" smtClean="0">
                            <a:latin typeface="Cambria Math" panose="02040503050406030204" pitchFamily="18" charset="0"/>
                          </a:rPr>
                          <m:t>0</m:t>
                        </m:r>
                        <m:r>
                          <a:rPr lang="sl-SI" sz="2400" b="0" i="1" smtClean="0">
                            <a:latin typeface="Cambria Math" panose="02040503050406030204" pitchFamily="18" charset="0"/>
                          </a:rPr>
                          <m:t>𝑖</m:t>
                        </m:r>
                      </m:sub>
                      <m:sup>
                        <m:r>
                          <a:rPr lang="sl-SI" sz="2400" b="0" i="1" smtClean="0">
                            <a:latin typeface="Cambria Math" panose="02040503050406030204" pitchFamily="18" charset="0"/>
                          </a:rPr>
                          <m:t>𝑇</m:t>
                        </m:r>
                      </m:sup>
                    </m:sSubSup>
                    <m:sSup>
                      <m:sSupPr>
                        <m:ctrlPr>
                          <a:rPr lang="sl-SI" sz="2400" b="0" i="1" smtClean="0">
                            <a:latin typeface="Cambria Math" panose="02040503050406030204" pitchFamily="18" charset="0"/>
                          </a:rPr>
                        </m:ctrlPr>
                      </m:sSupPr>
                      <m:e>
                        <m:r>
                          <a:rPr lang="sl-SI" sz="2400" b="0" i="1" smtClean="0">
                            <a:latin typeface="Cambria Math" panose="02040503050406030204" pitchFamily="18" charset="0"/>
                          </a:rPr>
                          <m:t>(</m:t>
                        </m:r>
                        <m:sSubSup>
                          <m:sSubSupPr>
                            <m:ctrlPr>
                              <a:rPr lang="sl-SI" sz="2400" b="0" i="1" smtClean="0">
                                <a:latin typeface="Cambria Math" panose="02040503050406030204" pitchFamily="18" charset="0"/>
                              </a:rPr>
                            </m:ctrlPr>
                          </m:sSubSupPr>
                          <m:e>
                            <m:r>
                              <a:rPr lang="sl-SI" sz="2400" b="0" i="1" smtClean="0">
                                <a:latin typeface="Cambria Math" panose="02040503050406030204" pitchFamily="18" charset="0"/>
                              </a:rPr>
                              <m:t>𝐽</m:t>
                            </m:r>
                          </m:e>
                          <m:sub>
                            <m:r>
                              <a:rPr lang="sl-SI" sz="2400" b="0" i="1" smtClean="0">
                                <a:latin typeface="Cambria Math" panose="02040503050406030204" pitchFamily="18" charset="0"/>
                              </a:rPr>
                              <m:t>0</m:t>
                            </m:r>
                            <m:r>
                              <a:rPr lang="sl-SI" sz="2400" b="0" i="1" smtClean="0">
                                <a:latin typeface="Cambria Math" panose="02040503050406030204" pitchFamily="18" charset="0"/>
                              </a:rPr>
                              <m:t>𝑖</m:t>
                            </m:r>
                          </m:sub>
                          <m:sup/>
                        </m:sSubSup>
                        <m:r>
                          <a:rPr lang="sl-SI" sz="2400" b="0" i="1" smtClean="0">
                            <a:latin typeface="Cambria Math" panose="02040503050406030204" pitchFamily="18" charset="0"/>
                          </a:rPr>
                          <m:t>𝑁</m:t>
                        </m:r>
                        <m:sSubSup>
                          <m:sSubSupPr>
                            <m:ctrlPr>
                              <a:rPr lang="sl-SI" sz="2400" b="0" i="1" smtClean="0">
                                <a:latin typeface="Cambria Math" panose="02040503050406030204" pitchFamily="18" charset="0"/>
                              </a:rPr>
                            </m:ctrlPr>
                          </m:sSubSupPr>
                          <m:e>
                            <m:r>
                              <a:rPr lang="sl-SI" sz="2400" b="0" i="1" smtClean="0">
                                <a:latin typeface="Cambria Math" panose="02040503050406030204" pitchFamily="18" charset="0"/>
                              </a:rPr>
                              <m:t>𝐽</m:t>
                            </m:r>
                          </m:e>
                          <m:sub>
                            <m:r>
                              <a:rPr lang="sl-SI" sz="2400" b="0" i="1" smtClean="0">
                                <a:latin typeface="Cambria Math" panose="02040503050406030204" pitchFamily="18" charset="0"/>
                              </a:rPr>
                              <m:t>0</m:t>
                            </m:r>
                            <m:r>
                              <a:rPr lang="sl-SI" sz="2400" b="0" i="1" smtClean="0">
                                <a:latin typeface="Cambria Math" panose="02040503050406030204" pitchFamily="18" charset="0"/>
                              </a:rPr>
                              <m:t>𝑖</m:t>
                            </m:r>
                          </m:sub>
                          <m:sup>
                            <m:r>
                              <a:rPr lang="sl-SI" sz="2400" b="0" i="1" smtClean="0">
                                <a:latin typeface="Cambria Math" panose="02040503050406030204" pitchFamily="18" charset="0"/>
                              </a:rPr>
                              <m:t>𝑇</m:t>
                            </m:r>
                          </m:sup>
                        </m:sSubSup>
                        <m:r>
                          <a:rPr lang="sl-SI" sz="2400" b="0" i="1" smtClean="0">
                            <a:latin typeface="Cambria Math" panose="02040503050406030204" pitchFamily="18" charset="0"/>
                          </a:rPr>
                          <m:t>)</m:t>
                        </m:r>
                      </m:e>
                      <m:sup>
                        <m:r>
                          <a:rPr lang="sl-SI" sz="2400" b="0" i="1" smtClean="0">
                            <a:latin typeface="Cambria Math" panose="02040503050406030204" pitchFamily="18" charset="0"/>
                          </a:rPr>
                          <m:t>−1</m:t>
                        </m:r>
                      </m:sup>
                    </m:sSup>
                  </m:oMath>
                </a14:m>
                <a:endParaRPr lang="sl-SI" sz="2400" dirty="0"/>
              </a:p>
              <a:p>
                <a:endParaRPr lang="sl-SI" sz="2400" dirty="0"/>
              </a:p>
            </p:txBody>
          </p:sp>
        </mc:Choice>
        <mc:Fallback xmlns="">
          <p:sp>
            <p:nvSpPr>
              <p:cNvPr id="14" name="PoljeZBesedilom 13">
                <a:extLst>
                  <a:ext uri="{FF2B5EF4-FFF2-40B4-BE49-F238E27FC236}">
                    <a16:creationId xmlns:a16="http://schemas.microsoft.com/office/drawing/2014/main" id="{BB882EA0-63FE-AFC9-5134-62E1293BD4BC}"/>
                  </a:ext>
                </a:extLst>
              </p:cNvPr>
              <p:cNvSpPr txBox="1">
                <a:spLocks noRot="1" noChangeAspect="1" noMove="1" noResize="1" noEditPoints="1" noAdjustHandles="1" noChangeArrowheads="1" noChangeShapeType="1" noTextEdit="1"/>
              </p:cNvSpPr>
              <p:nvPr/>
            </p:nvSpPr>
            <p:spPr>
              <a:xfrm>
                <a:off x="4793276" y="2789669"/>
                <a:ext cx="6882012" cy="1560427"/>
              </a:xfrm>
              <a:prstGeom prst="rect">
                <a:avLst/>
              </a:prstGeom>
              <a:blipFill>
                <a:blip r:embed="rId11"/>
                <a:stretch>
                  <a:fillRect l="-2214" t="-5078"/>
                </a:stretch>
              </a:blipFill>
            </p:spPr>
            <p:txBody>
              <a:bodyPr/>
              <a:lstStyle/>
              <a:p>
                <a:r>
                  <a:rPr lang="sl-SI">
                    <a:noFill/>
                  </a:rPr>
                  <a:t> </a:t>
                </a:r>
              </a:p>
            </p:txBody>
          </p:sp>
        </mc:Fallback>
      </mc:AlternateContent>
      <mc:AlternateContent xmlns:mc="http://schemas.openxmlformats.org/markup-compatibility/2006" xmlns:a14="http://schemas.microsoft.com/office/drawing/2010/main">
        <mc:Choice Requires="a14">
          <p:sp>
            <p:nvSpPr>
              <p:cNvPr id="17" name="PoljeZBesedilom 16">
                <a:extLst>
                  <a:ext uri="{FF2B5EF4-FFF2-40B4-BE49-F238E27FC236}">
                    <a16:creationId xmlns:a16="http://schemas.microsoft.com/office/drawing/2014/main" id="{FB327F3C-72F6-B520-A569-5108E0506792}"/>
                  </a:ext>
                </a:extLst>
              </p:cNvPr>
              <p:cNvSpPr txBox="1"/>
              <p:nvPr/>
            </p:nvSpPr>
            <p:spPr>
              <a:xfrm>
                <a:off x="4747259" y="1559407"/>
                <a:ext cx="6096000" cy="1000210"/>
              </a:xfrm>
              <a:prstGeom prst="rect">
                <a:avLst/>
              </a:prstGeom>
              <a:noFill/>
            </p:spPr>
            <p:txBody>
              <a:bodyPr wrap="square">
                <a:spAutoFit/>
              </a:bodyPr>
              <a:lstStyle/>
              <a:p>
                <a:r>
                  <a:rPr lang="sl-SI" sz="2000" i="1" dirty="0">
                    <a:latin typeface="Cambria Math" panose="02040503050406030204" pitchFamily="18" charset="0"/>
                  </a:rPr>
                  <a:t>End-Effector </a:t>
                </a:r>
                <a:r>
                  <a:rPr lang="sl-SI" sz="2000" i="1" dirty="0" err="1">
                    <a:latin typeface="Cambria Math" panose="02040503050406030204" pitchFamily="18" charset="0"/>
                  </a:rPr>
                  <a:t>goal</a:t>
                </a:r>
                <a:r>
                  <a:rPr lang="sl-SI" sz="2000" i="1" dirty="0">
                    <a:latin typeface="Cambria Math" panose="02040503050406030204" pitchFamily="18" charset="0"/>
                  </a:rPr>
                  <a:t>  </a:t>
                </a:r>
                <a:r>
                  <a:rPr lang="sl-SI" sz="2000" i="1" dirty="0" err="1">
                    <a:latin typeface="Cambria Math" panose="02040503050406030204" pitchFamily="18" charset="0"/>
                  </a:rPr>
                  <a:t>with</a:t>
                </a:r>
                <a:r>
                  <a:rPr lang="sl-SI" sz="2000" i="1" dirty="0">
                    <a:latin typeface="Cambria Math" panose="02040503050406030204" pitchFamily="18" charset="0"/>
                  </a:rPr>
                  <a:t> </a:t>
                </a:r>
                <a:r>
                  <a:rPr lang="sl-SI" sz="2000" i="1" dirty="0" err="1">
                    <a:latin typeface="Cambria Math" panose="02040503050406030204" pitchFamily="18" charset="0"/>
                  </a:rPr>
                  <a:t>avoidance</a:t>
                </a:r>
                <a:r>
                  <a:rPr lang="sl-SI" sz="2000" i="1" dirty="0">
                    <a:latin typeface="Cambria Math" panose="02040503050406030204" pitchFamily="18" charset="0"/>
                  </a:rPr>
                  <a:t> </a:t>
                </a:r>
                <a:r>
                  <a:rPr lang="sl-SI" sz="2000" i="1" dirty="0" err="1">
                    <a:latin typeface="Cambria Math" panose="02040503050406030204" pitchFamily="18" charset="0"/>
                  </a:rPr>
                  <a:t>task</a:t>
                </a:r>
                <a:endParaRPr lang="sl-SI" sz="2000" b="0" i="1" dirty="0">
                  <a:latin typeface="Cambria Math" panose="02040503050406030204" pitchFamily="18" charset="0"/>
                </a:endParaRPr>
              </a:p>
              <a:p>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sl-SI" sz="2400" b="0" i="1" smtClean="0">
                                <a:latin typeface="Cambria Math" panose="02040503050406030204" pitchFamily="18" charset="0"/>
                              </a:rPr>
                              <m:t>𝑣</m:t>
                            </m:r>
                          </m:e>
                        </m:acc>
                      </m:e>
                      <m:sub>
                        <m:r>
                          <a:rPr lang="sl-SI" sz="2400" b="0" i="1" smtClean="0">
                            <a:latin typeface="Cambria Math" panose="02040503050406030204" pitchFamily="18" charset="0"/>
                          </a:rPr>
                          <m:t>𝑝</m:t>
                        </m:r>
                      </m:sub>
                    </m:sSub>
                    <m:r>
                      <a:rPr lang="en-US" sz="2400" b="0" i="1" smtClean="0">
                        <a:latin typeface="Cambria Math" panose="02040503050406030204" pitchFamily="18" charset="0"/>
                      </a:rPr>
                      <m:t>=</m:t>
                    </m:r>
                    <m:r>
                      <a:rPr lang="sl-SI" sz="2400" b="0" i="1" smtClean="0">
                        <a:latin typeface="Cambria Math" panose="02040503050406030204" pitchFamily="18" charset="0"/>
                      </a:rPr>
                      <m:t>(</m:t>
                    </m:r>
                    <m:sSub>
                      <m:sSubPr>
                        <m:ctrlPr>
                          <a:rPr lang="sl-SI" sz="2400" b="0" i="1" smtClean="0">
                            <a:latin typeface="Cambria Math" panose="02040503050406030204" pitchFamily="18" charset="0"/>
                          </a:rPr>
                        </m:ctrlPr>
                      </m:sSubPr>
                      <m:e>
                        <m:r>
                          <a:rPr lang="sl-SI" sz="2400" b="0" i="1" smtClean="0">
                            <a:latin typeface="Cambria Math" panose="02040503050406030204" pitchFamily="18" charset="0"/>
                          </a:rPr>
                          <m:t>𝑤</m:t>
                        </m:r>
                      </m:e>
                      <m:sub>
                        <m:sSub>
                          <m:sSubPr>
                            <m:ctrlPr>
                              <a:rPr lang="sl-SI" sz="2400" b="0" i="1" smtClean="0">
                                <a:latin typeface="Cambria Math" panose="02040503050406030204" pitchFamily="18" charset="0"/>
                              </a:rPr>
                            </m:ctrlPr>
                          </m:sSubPr>
                          <m:e>
                            <m:r>
                              <a:rPr lang="sl-SI" sz="2400" b="0" i="1" smtClean="0">
                                <a:latin typeface="Cambria Math" panose="02040503050406030204" pitchFamily="18" charset="0"/>
                              </a:rPr>
                              <m:t>𝑝</m:t>
                            </m:r>
                          </m:e>
                          <m:sub>
                            <m:r>
                              <a:rPr lang="sl-SI" sz="2400" b="0" i="1" smtClean="0">
                                <a:latin typeface="Cambria Math" panose="02040503050406030204" pitchFamily="18" charset="0"/>
                              </a:rPr>
                              <m:t>𝑎𝑡𝑡</m:t>
                            </m:r>
                          </m:sub>
                        </m:sSub>
                      </m:sub>
                    </m:sSub>
                    <m:f>
                      <m:fPr>
                        <m:ctrlPr>
                          <a:rPr lang="en-US" sz="2400" b="0" i="1" smtClean="0">
                            <a:latin typeface="Cambria Math" panose="02040503050406030204" pitchFamily="18" charset="0"/>
                          </a:rPr>
                        </m:ctrlPr>
                      </m:fPr>
                      <m:num>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𝑟</m:t>
                            </m:r>
                          </m:e>
                        </m:acc>
                      </m:num>
                      <m:den>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𝑟</m:t>
                                    </m:r>
                                  </m:e>
                                </m:acc>
                              </m:e>
                            </m:d>
                          </m:e>
                          <m:sup>
                            <m:r>
                              <a:rPr lang="en-US" sz="2400" b="0" i="1" smtClean="0">
                                <a:latin typeface="Cambria Math" panose="02040503050406030204" pitchFamily="18" charset="0"/>
                              </a:rPr>
                              <m:t>2</m:t>
                            </m:r>
                          </m:sup>
                        </m:sSup>
                      </m:den>
                    </m:f>
                    <m:r>
                      <a:rPr lang="sl-SI" sz="2400" b="0" i="1" smtClean="0">
                        <a:latin typeface="Cambria Math" panose="02040503050406030204" pitchFamily="18" charset="0"/>
                      </a:rPr>
                      <m:t>+</m:t>
                    </m:r>
                    <m:sSub>
                      <m:sSubPr>
                        <m:ctrlPr>
                          <a:rPr lang="sl-SI" sz="2400" b="0" i="1" smtClean="0">
                            <a:latin typeface="Cambria Math" panose="02040503050406030204" pitchFamily="18" charset="0"/>
                          </a:rPr>
                        </m:ctrlPr>
                      </m:sSubPr>
                      <m:e>
                        <m:f>
                          <m:fPr>
                            <m:ctrlPr>
                              <a:rPr lang="sl-SI" sz="2400" b="0" i="1" smtClean="0">
                                <a:latin typeface="Cambria Math" panose="02040503050406030204" pitchFamily="18" charset="0"/>
                              </a:rPr>
                            </m:ctrlPr>
                          </m:fPr>
                          <m:num>
                            <m:r>
                              <a:rPr lang="sl-SI" sz="2400" b="0" i="1" smtClean="0">
                                <a:latin typeface="Cambria Math" panose="02040503050406030204" pitchFamily="18" charset="0"/>
                              </a:rPr>
                              <m:t>1</m:t>
                            </m:r>
                          </m:num>
                          <m:den>
                            <m:r>
                              <a:rPr lang="sl-SI" sz="2400" b="0" i="1" smtClean="0">
                                <a:latin typeface="Cambria Math" panose="02040503050406030204" pitchFamily="18" charset="0"/>
                              </a:rPr>
                              <m:t>2</m:t>
                            </m:r>
                          </m:den>
                        </m:f>
                        <m:r>
                          <m:rPr>
                            <m:sty m:val="p"/>
                          </m:rPr>
                          <a:rPr lang="sl-SI" sz="2400" b="0" i="0" smtClean="0">
                            <a:latin typeface="Cambria Math" panose="02040503050406030204" pitchFamily="18" charset="0"/>
                          </a:rPr>
                          <m:t>tanh</m:t>
                        </m:r>
                        <m:r>
                          <a:rPr lang="sl-SI" sz="2400" b="0" i="1" smtClean="0">
                            <a:latin typeface="Cambria Math" panose="02040503050406030204" pitchFamily="18" charset="0"/>
                          </a:rPr>
                          <m:t>⁡(</m:t>
                        </m:r>
                        <m:r>
                          <a:rPr lang="sl-SI" sz="2400" b="0" i="1" smtClean="0">
                            <a:latin typeface="Cambria Math" panose="02040503050406030204" pitchFamily="18" charset="0"/>
                          </a:rPr>
                          <m:t>𝑤</m:t>
                        </m:r>
                      </m:e>
                      <m:sub>
                        <m:sSub>
                          <m:sSubPr>
                            <m:ctrlPr>
                              <a:rPr lang="sl-SI" sz="2400" b="0" i="1" smtClean="0">
                                <a:latin typeface="Cambria Math" panose="02040503050406030204" pitchFamily="18" charset="0"/>
                              </a:rPr>
                            </m:ctrlPr>
                          </m:sSubPr>
                          <m:e>
                            <m:r>
                              <a:rPr lang="sl-SI" sz="2400" b="0" i="1" smtClean="0">
                                <a:latin typeface="Cambria Math" panose="02040503050406030204" pitchFamily="18" charset="0"/>
                              </a:rPr>
                              <m:t>𝑝</m:t>
                            </m:r>
                          </m:e>
                          <m:sub>
                            <m:r>
                              <a:rPr lang="sl-SI" sz="2400" b="0" i="1" smtClean="0">
                                <a:latin typeface="Cambria Math" panose="02040503050406030204" pitchFamily="18" charset="0"/>
                              </a:rPr>
                              <m:t>𝑟𝑒𝑝</m:t>
                            </m:r>
                          </m:sub>
                        </m:sSub>
                      </m:sub>
                    </m:sSub>
                    <m:sSub>
                      <m:sSubPr>
                        <m:ctrlPr>
                          <a:rPr lang="sl-SI" sz="2400" b="0" i="1" smtClean="0">
                            <a:latin typeface="Cambria Math" panose="02040503050406030204" pitchFamily="18" charset="0"/>
                          </a:rPr>
                        </m:ctrlPr>
                      </m:sSubPr>
                      <m:e>
                        <m:acc>
                          <m:accPr>
                            <m:chr m:val="⃑"/>
                            <m:ctrlPr>
                              <a:rPr lang="sl-SI" sz="2400" b="0" i="1" smtClean="0">
                                <a:latin typeface="Cambria Math" panose="02040503050406030204" pitchFamily="18" charset="0"/>
                              </a:rPr>
                            </m:ctrlPr>
                          </m:accPr>
                          <m:e>
                            <m:r>
                              <a:rPr lang="sl-SI" sz="2400" b="0" i="1" smtClean="0">
                                <a:latin typeface="Cambria Math" panose="02040503050406030204" pitchFamily="18" charset="0"/>
                              </a:rPr>
                              <m:t>𝑣</m:t>
                            </m:r>
                          </m:e>
                        </m:acc>
                      </m:e>
                      <m:sub>
                        <m:r>
                          <a:rPr lang="sl-SI" sz="2400" b="0" i="1" smtClean="0">
                            <a:latin typeface="Cambria Math" panose="02040503050406030204" pitchFamily="18" charset="0"/>
                          </a:rPr>
                          <m:t>𝑟𝑒𝑝</m:t>
                        </m:r>
                      </m:sub>
                    </m:sSub>
                    <m:r>
                      <a:rPr lang="sl-SI" sz="2400" b="0" i="1" smtClean="0">
                        <a:latin typeface="Cambria Math" panose="02040503050406030204" pitchFamily="18" charset="0"/>
                      </a:rPr>
                      <m:t>)</m:t>
                    </m:r>
                  </m:oMath>
                </a14:m>
                <a:r>
                  <a:rPr lang="sl-SI" sz="2400" dirty="0"/>
                  <a:t>)</a:t>
                </a:r>
                <a:endParaRPr lang="LID4096" sz="2400" dirty="0"/>
              </a:p>
            </p:txBody>
          </p:sp>
        </mc:Choice>
        <mc:Fallback xmlns="">
          <p:sp>
            <p:nvSpPr>
              <p:cNvPr id="17" name="PoljeZBesedilom 16">
                <a:extLst>
                  <a:ext uri="{FF2B5EF4-FFF2-40B4-BE49-F238E27FC236}">
                    <a16:creationId xmlns:a16="http://schemas.microsoft.com/office/drawing/2014/main" id="{FB327F3C-72F6-B520-A569-5108E0506792}"/>
                  </a:ext>
                </a:extLst>
              </p:cNvPr>
              <p:cNvSpPr txBox="1">
                <a:spLocks noRot="1" noChangeAspect="1" noMove="1" noResize="1" noEditPoints="1" noAdjustHandles="1" noChangeArrowheads="1" noChangeShapeType="1" noTextEdit="1"/>
              </p:cNvSpPr>
              <p:nvPr/>
            </p:nvSpPr>
            <p:spPr>
              <a:xfrm>
                <a:off x="4747259" y="1559407"/>
                <a:ext cx="6096000" cy="1000210"/>
              </a:xfrm>
              <a:prstGeom prst="rect">
                <a:avLst/>
              </a:prstGeom>
              <a:blipFill>
                <a:blip r:embed="rId12"/>
                <a:stretch>
                  <a:fillRect l="-1100" t="-3659" b="-1829"/>
                </a:stretch>
              </a:blipFill>
            </p:spPr>
            <p:txBody>
              <a:bodyPr/>
              <a:lstStyle/>
              <a:p>
                <a:r>
                  <a:rPr lang="sl-SI">
                    <a:noFill/>
                  </a:rPr>
                  <a:t> </a:t>
                </a:r>
              </a:p>
            </p:txBody>
          </p:sp>
        </mc:Fallback>
      </mc:AlternateContent>
      <p:sp>
        <p:nvSpPr>
          <p:cNvPr id="7" name="PoljeZBesedilom 6">
            <a:extLst>
              <a:ext uri="{FF2B5EF4-FFF2-40B4-BE49-F238E27FC236}">
                <a16:creationId xmlns:a16="http://schemas.microsoft.com/office/drawing/2014/main" id="{8F0F2173-B85A-1399-1507-9CD322689139}"/>
              </a:ext>
            </a:extLst>
          </p:cNvPr>
          <p:cNvSpPr txBox="1"/>
          <p:nvPr/>
        </p:nvSpPr>
        <p:spPr>
          <a:xfrm>
            <a:off x="263615" y="6246903"/>
            <a:ext cx="8487678" cy="461665"/>
          </a:xfrm>
          <a:prstGeom prst="rect">
            <a:avLst/>
          </a:prstGeom>
          <a:noFill/>
        </p:spPr>
        <p:txBody>
          <a:bodyPr wrap="square">
            <a:spAutoFit/>
          </a:bodyPr>
          <a:lstStyle/>
          <a:p>
            <a:pPr>
              <a:spcBef>
                <a:spcPts val="0"/>
              </a:spcBef>
              <a:spcAft>
                <a:spcPts val="0"/>
              </a:spcAft>
            </a:pPr>
            <a:r>
              <a:rPr lang="sl-SI" sz="1200" dirty="0">
                <a:effectLst/>
              </a:rPr>
              <a:t>L. Žlajpah </a:t>
            </a:r>
            <a:r>
              <a:rPr lang="sl-SI" sz="1200" dirty="0" err="1">
                <a:effectLst/>
              </a:rPr>
              <a:t>and</a:t>
            </a:r>
            <a:r>
              <a:rPr lang="sl-SI" sz="1200" dirty="0">
                <a:effectLst/>
              </a:rPr>
              <a:t> T. Petrič, ‘</a:t>
            </a:r>
            <a:r>
              <a:rPr lang="sl-SI" sz="1200" dirty="0" err="1">
                <a:effectLst/>
              </a:rPr>
              <a:t>Obstacle</a:t>
            </a:r>
            <a:r>
              <a:rPr lang="sl-SI" sz="1200" dirty="0">
                <a:effectLst/>
              </a:rPr>
              <a:t> </a:t>
            </a:r>
            <a:r>
              <a:rPr lang="sl-SI" sz="1200" dirty="0" err="1">
                <a:effectLst/>
              </a:rPr>
              <a:t>Avoidance</a:t>
            </a:r>
            <a:r>
              <a:rPr lang="sl-SI" sz="1200" dirty="0">
                <a:effectLst/>
              </a:rPr>
              <a:t> </a:t>
            </a:r>
            <a:r>
              <a:rPr lang="sl-SI" sz="1200" dirty="0" err="1">
                <a:effectLst/>
              </a:rPr>
              <a:t>for</a:t>
            </a:r>
            <a:r>
              <a:rPr lang="sl-SI" sz="1200" dirty="0">
                <a:effectLst/>
              </a:rPr>
              <a:t> </a:t>
            </a:r>
            <a:r>
              <a:rPr lang="sl-SI" sz="1200" dirty="0" err="1">
                <a:effectLst/>
              </a:rPr>
              <a:t>Redundant</a:t>
            </a:r>
            <a:r>
              <a:rPr lang="sl-SI" sz="1200" dirty="0">
                <a:effectLst/>
              </a:rPr>
              <a:t> </a:t>
            </a:r>
            <a:r>
              <a:rPr lang="sl-SI" sz="1200" dirty="0" err="1">
                <a:effectLst/>
              </a:rPr>
              <a:t>Manipulators</a:t>
            </a:r>
            <a:r>
              <a:rPr lang="sl-SI" sz="1200" dirty="0">
                <a:effectLst/>
              </a:rPr>
              <a:t> as </a:t>
            </a:r>
            <a:r>
              <a:rPr lang="sl-SI" sz="1200" dirty="0" err="1">
                <a:effectLst/>
              </a:rPr>
              <a:t>Control</a:t>
            </a:r>
            <a:r>
              <a:rPr lang="sl-SI" sz="1200" dirty="0">
                <a:effectLst/>
              </a:rPr>
              <a:t> Problem’, in </a:t>
            </a:r>
            <a:r>
              <a:rPr lang="sl-SI" sz="1200" i="1" dirty="0" err="1">
                <a:effectLst/>
              </a:rPr>
              <a:t>Serial</a:t>
            </a:r>
            <a:r>
              <a:rPr lang="sl-SI" sz="1200" i="1" dirty="0">
                <a:effectLst/>
              </a:rPr>
              <a:t> </a:t>
            </a:r>
            <a:r>
              <a:rPr lang="sl-SI" sz="1200" i="1" dirty="0" err="1">
                <a:effectLst/>
              </a:rPr>
              <a:t>and</a:t>
            </a:r>
            <a:r>
              <a:rPr lang="sl-SI" sz="1200" i="1" dirty="0">
                <a:effectLst/>
              </a:rPr>
              <a:t> </a:t>
            </a:r>
            <a:r>
              <a:rPr lang="sl-SI" sz="1200" i="1" dirty="0" err="1">
                <a:effectLst/>
              </a:rPr>
              <a:t>Parallel</a:t>
            </a:r>
            <a:r>
              <a:rPr lang="sl-SI" sz="1200" i="1" dirty="0">
                <a:effectLst/>
              </a:rPr>
              <a:t> Robot </a:t>
            </a:r>
            <a:r>
              <a:rPr lang="sl-SI" sz="1200" i="1" dirty="0" err="1">
                <a:effectLst/>
              </a:rPr>
              <a:t>Manipulators</a:t>
            </a:r>
            <a:r>
              <a:rPr lang="sl-SI" sz="1200" i="1" dirty="0">
                <a:effectLst/>
              </a:rPr>
              <a:t> - </a:t>
            </a:r>
            <a:r>
              <a:rPr lang="sl-SI" sz="1200" i="1" dirty="0" err="1">
                <a:effectLst/>
              </a:rPr>
              <a:t>Kinematics</a:t>
            </a:r>
            <a:r>
              <a:rPr lang="sl-SI" sz="1200" i="1" dirty="0">
                <a:effectLst/>
              </a:rPr>
              <a:t>, Dynamics, </a:t>
            </a:r>
            <a:r>
              <a:rPr lang="sl-SI" sz="1200" i="1" dirty="0" err="1">
                <a:effectLst/>
              </a:rPr>
              <a:t>Control</a:t>
            </a:r>
            <a:r>
              <a:rPr lang="sl-SI" sz="1200" i="1" dirty="0">
                <a:effectLst/>
              </a:rPr>
              <a:t> </a:t>
            </a:r>
            <a:r>
              <a:rPr lang="sl-SI" sz="1200" i="1" dirty="0" err="1">
                <a:effectLst/>
              </a:rPr>
              <a:t>and</a:t>
            </a:r>
            <a:r>
              <a:rPr lang="sl-SI" sz="1200" i="1" dirty="0">
                <a:effectLst/>
              </a:rPr>
              <a:t> </a:t>
            </a:r>
            <a:r>
              <a:rPr lang="sl-SI" sz="1200" i="1" dirty="0" err="1">
                <a:effectLst/>
              </a:rPr>
              <a:t>Optimization</a:t>
            </a:r>
            <a:r>
              <a:rPr lang="sl-SI" sz="1200" dirty="0">
                <a:effectLst/>
              </a:rPr>
              <a:t>, S. </a:t>
            </a:r>
            <a:r>
              <a:rPr lang="sl-SI" sz="1200" dirty="0" err="1">
                <a:effectLst/>
              </a:rPr>
              <a:t>Kucuk</a:t>
            </a:r>
            <a:r>
              <a:rPr lang="sl-SI" sz="1200" dirty="0">
                <a:effectLst/>
              </a:rPr>
              <a:t>, Ed., </a:t>
            </a:r>
            <a:r>
              <a:rPr lang="sl-SI" sz="1200" dirty="0" err="1">
                <a:effectLst/>
              </a:rPr>
              <a:t>InTech</a:t>
            </a:r>
            <a:r>
              <a:rPr lang="sl-SI" sz="1200" dirty="0">
                <a:effectLst/>
              </a:rPr>
              <a:t>, 2012. </a:t>
            </a:r>
          </a:p>
        </p:txBody>
      </p:sp>
    </p:spTree>
    <p:extLst>
      <p:ext uri="{BB962C8B-B14F-4D97-AF65-F5344CB8AC3E}">
        <p14:creationId xmlns:p14="http://schemas.microsoft.com/office/powerpoint/2010/main" val="503609058"/>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D-wall-manipulator">
            <a:hlinkClick r:id="" action="ppaction://media"/>
            <a:extLst>
              <a:ext uri="{FF2B5EF4-FFF2-40B4-BE49-F238E27FC236}">
                <a16:creationId xmlns:a16="http://schemas.microsoft.com/office/drawing/2014/main" id="{BAA3332B-5D87-E191-C85F-E9156D746DAE}"/>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5851" t="943" r="5770"/>
          <a:stretch/>
        </p:blipFill>
        <p:spPr>
          <a:xfrm>
            <a:off x="612427" y="0"/>
            <a:ext cx="10967145" cy="6914271"/>
          </a:xfrm>
        </p:spPr>
      </p:pic>
    </p:spTree>
    <p:extLst>
      <p:ext uri="{BB962C8B-B14F-4D97-AF65-F5344CB8AC3E}">
        <p14:creationId xmlns:p14="http://schemas.microsoft.com/office/powerpoint/2010/main" val="320898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1981</Words>
  <Application>Microsoft Office PowerPoint</Application>
  <PresentationFormat>Širokozaslonsko</PresentationFormat>
  <Paragraphs>172</Paragraphs>
  <Slides>13</Slides>
  <Notes>13</Notes>
  <HiddenSlides>0</HiddenSlides>
  <MMClips>5</MMClips>
  <ScaleCrop>false</ScaleCrop>
  <HeadingPairs>
    <vt:vector size="6" baseType="variant">
      <vt:variant>
        <vt:lpstr>Uporabljene pisave</vt:lpstr>
      </vt:variant>
      <vt:variant>
        <vt:i4>5</vt:i4>
      </vt:variant>
      <vt:variant>
        <vt:lpstr>Tema</vt:lpstr>
      </vt:variant>
      <vt:variant>
        <vt:i4>1</vt:i4>
      </vt:variant>
      <vt:variant>
        <vt:lpstr>Naslovi diapozitivov</vt:lpstr>
      </vt:variant>
      <vt:variant>
        <vt:i4>13</vt:i4>
      </vt:variant>
    </vt:vector>
  </HeadingPairs>
  <TitlesOfParts>
    <vt:vector size="19" baseType="lpstr">
      <vt:lpstr>Arial</vt:lpstr>
      <vt:lpstr>Calibri</vt:lpstr>
      <vt:lpstr>Calibri Light</vt:lpstr>
      <vt:lpstr>Cambria Math</vt:lpstr>
      <vt:lpstr>Söhne</vt:lpstr>
      <vt:lpstr>Office Theme</vt:lpstr>
      <vt:lpstr>Utilizing Convolutional Kernel for Obstacle Avoidance during Robotic Manipulator Movement</vt:lpstr>
      <vt:lpstr>Artificial Potential Fields Method</vt:lpstr>
      <vt:lpstr>Repulsive field generation</vt:lpstr>
      <vt:lpstr>PowerPointova predstavitev</vt:lpstr>
      <vt:lpstr>Kernel selection</vt:lpstr>
      <vt:lpstr>PowerPointova predstavitev</vt:lpstr>
      <vt:lpstr>Simulation Experiments</vt:lpstr>
      <vt:lpstr>Robot Kinematics</vt:lpstr>
      <vt:lpstr>PowerPointova predstavitev</vt:lpstr>
      <vt:lpstr>PowerPointova predstavitev</vt:lpstr>
      <vt:lpstr>Limitations of the method</vt:lpstr>
      <vt:lpstr>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Utilizing Convolution for Obstacle Avoidance during Robotic Manipulator Movement</dc:title>
  <dc:creator>Jakob Baumgartner</dc:creator>
  <cp:lastModifiedBy>Jakob Baumgartner</cp:lastModifiedBy>
  <cp:revision>59</cp:revision>
  <dcterms:created xsi:type="dcterms:W3CDTF">2023-09-26T17:36:01Z</dcterms:created>
  <dcterms:modified xsi:type="dcterms:W3CDTF">2023-09-27T23:42:28Z</dcterms:modified>
</cp:coreProperties>
</file>